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</p:sldIdLst>
  <p:sldSz cy="6858000" cx="9144000"/>
  <p:notesSz cx="6858000" cy="9144000"/>
  <p:embeddedFontLst>
    <p:embeddedFont>
      <p:font typeface="Helvetica Neue"/>
      <p:regular r:id="rId44"/>
      <p:bold r:id="rId45"/>
      <p:italic r:id="rId46"/>
      <p:boldItalic r:id="rId4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22" Type="http://schemas.openxmlformats.org/officeDocument/2006/relationships/slide" Target="slides/slide17.xml"/><Relationship Id="rId44" Type="http://schemas.openxmlformats.org/officeDocument/2006/relationships/font" Target="fonts/HelveticaNeue-regular.fntdata"/><Relationship Id="rId21" Type="http://schemas.openxmlformats.org/officeDocument/2006/relationships/slide" Target="slides/slide16.xml"/><Relationship Id="rId43" Type="http://schemas.openxmlformats.org/officeDocument/2006/relationships/slide" Target="slides/slide38.xml"/><Relationship Id="rId24" Type="http://schemas.openxmlformats.org/officeDocument/2006/relationships/slide" Target="slides/slide19.xml"/><Relationship Id="rId46" Type="http://schemas.openxmlformats.org/officeDocument/2006/relationships/font" Target="fonts/HelveticaNeue-italic.fntdata"/><Relationship Id="rId23" Type="http://schemas.openxmlformats.org/officeDocument/2006/relationships/slide" Target="slides/slide18.xml"/><Relationship Id="rId45" Type="http://schemas.openxmlformats.org/officeDocument/2006/relationships/font" Target="fonts/HelveticaNeue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47" Type="http://schemas.openxmlformats.org/officeDocument/2006/relationships/font" Target="fonts/HelveticaNeue-boldItalic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2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2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2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2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2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2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2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3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p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3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p3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3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3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3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3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p3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p3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3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Google Shape;411;p3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3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" name="Google Shape;423;p3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3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" name="Google Shape;429;p3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>
  <p:cSld name="1_Title Slide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1371"/>
            <a:ext cx="9144000" cy="6856629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5727762" y="4397876"/>
            <a:ext cx="3230218" cy="204844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33333"/>
              </a:buClr>
              <a:buSzPts val="2400"/>
              <a:buNone/>
              <a:defRPr b="0" sz="24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pic>
        <p:nvPicPr>
          <p:cNvPr descr="A close up of a sign&#10;&#10;Description automatically generated" id="16" name="Google Shape;16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397" y="5517204"/>
            <a:ext cx="1199683" cy="12275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1"/>
          <p:cNvSpPr/>
          <p:nvPr>
            <p:ph idx="2" type="pic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77" name="Google Shape;77;p11"/>
          <p:cNvSpPr txBox="1"/>
          <p:nvPr>
            <p:ph idx="1" type="body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1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81" name="Google Shape;81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4397" y="5531131"/>
            <a:ext cx="1199683" cy="11996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2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" type="body"/>
          </p:nvPr>
        </p:nvSpPr>
        <p:spPr>
          <a:xfrm rot="5400000">
            <a:off x="2396331" y="57944"/>
            <a:ext cx="4351338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12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12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88" name="Google Shape;88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4397" y="5531131"/>
            <a:ext cx="1199683" cy="11996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3"/>
          <p:cNvSpPr txBox="1"/>
          <p:nvPr>
            <p:ph type="title"/>
          </p:nvPr>
        </p:nvSpPr>
        <p:spPr>
          <a:xfrm rot="5400000">
            <a:off x="4623594" y="2285207"/>
            <a:ext cx="5811838" cy="1971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13"/>
          <p:cNvSpPr txBox="1"/>
          <p:nvPr>
            <p:ph idx="1" type="body"/>
          </p:nvPr>
        </p:nvSpPr>
        <p:spPr>
          <a:xfrm rot="5400000">
            <a:off x="623094" y="370681"/>
            <a:ext cx="5811838" cy="58007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2" name="Google Shape;92;p13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13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13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3" name="Google Shape;23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4397" y="5531131"/>
            <a:ext cx="1199683" cy="11996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 txBox="1"/>
          <p:nvPr>
            <p:ph type="ctrTitle"/>
          </p:nvPr>
        </p:nvSpPr>
        <p:spPr>
          <a:xfrm>
            <a:off x="685800" y="1122363"/>
            <a:ext cx="77724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" type="subTitle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7" name="Google Shape;27;p4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/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" type="body"/>
          </p:nvPr>
        </p:nvSpPr>
        <p:spPr>
          <a:xfrm>
            <a:off x="623888" y="4589464"/>
            <a:ext cx="78867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3" name="Google Shape;33;p5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6" name="Google Shape;36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4397" y="5531131"/>
            <a:ext cx="1199683" cy="11996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" type="body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6"/>
          <p:cNvSpPr txBox="1"/>
          <p:nvPr>
            <p:ph idx="2" type="body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1" name="Google Shape;41;p6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6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4" name="Google Shape;44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4397" y="5531131"/>
            <a:ext cx="1199683" cy="11996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/>
          <p:nvPr>
            <p:ph type="title"/>
          </p:nvPr>
        </p:nvSpPr>
        <p:spPr>
          <a:xfrm>
            <a:off x="629841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" type="body"/>
          </p:nvPr>
        </p:nvSpPr>
        <p:spPr>
          <a:xfrm>
            <a:off x="629842" y="1681163"/>
            <a:ext cx="3868340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8" name="Google Shape;48;p7"/>
          <p:cNvSpPr txBox="1"/>
          <p:nvPr>
            <p:ph idx="2" type="body"/>
          </p:nvPr>
        </p:nvSpPr>
        <p:spPr>
          <a:xfrm>
            <a:off x="629842" y="2505075"/>
            <a:ext cx="3868340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" name="Google Shape;49;p7"/>
          <p:cNvSpPr txBox="1"/>
          <p:nvPr>
            <p:ph idx="3" type="body"/>
          </p:nvPr>
        </p:nvSpPr>
        <p:spPr>
          <a:xfrm>
            <a:off x="4629150" y="1681163"/>
            <a:ext cx="3887391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0" name="Google Shape;50;p7"/>
          <p:cNvSpPr txBox="1"/>
          <p:nvPr>
            <p:ph idx="4" type="body"/>
          </p:nvPr>
        </p:nvSpPr>
        <p:spPr>
          <a:xfrm>
            <a:off x="4629150" y="2505075"/>
            <a:ext cx="3887391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1" name="Google Shape;51;p7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7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7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4" name="Google Shape;54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4397" y="5531131"/>
            <a:ext cx="1199683" cy="11996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8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8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8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8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0" name="Google Shape;60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4397" y="5531131"/>
            <a:ext cx="1199683" cy="11996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9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5" name="Google Shape;65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4397" y="5531131"/>
            <a:ext cx="1199683" cy="11996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/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10"/>
          <p:cNvSpPr txBox="1"/>
          <p:nvPr>
            <p:ph idx="1" type="body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9" name="Google Shape;69;p10"/>
          <p:cNvSpPr txBox="1"/>
          <p:nvPr>
            <p:ph idx="2" type="body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0" name="Google Shape;70;p10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73" name="Google Shape;73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4397" y="5531131"/>
            <a:ext cx="1199683" cy="11996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0.xml"/><Relationship Id="rId1" Type="http://schemas.openxmlformats.org/officeDocument/2006/relationships/image" Target="../media/image4.png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15" Type="http://schemas.openxmlformats.org/officeDocument/2006/relationships/theme" Target="../theme/theme2.xml"/><Relationship Id="rId14" Type="http://schemas.openxmlformats.org/officeDocument/2006/relationships/slideLayout" Target="../slideLayouts/slideLayout1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685"/>
            <a:ext cx="9144000" cy="6856629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7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4397" y="5531131"/>
            <a:ext cx="1199683" cy="1199683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8;p1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9" name="Google Shape;9;p1"/>
          <p:cNvSpPr txBox="1"/>
          <p:nvPr>
            <p:ph idx="1" type="body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png"/><Relationship Id="rId4" Type="http://schemas.openxmlformats.org/officeDocument/2006/relationships/image" Target="../media/image10.png"/><Relationship Id="rId5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1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5.jpg"/><Relationship Id="rId4" Type="http://schemas.openxmlformats.org/officeDocument/2006/relationships/image" Target="../media/image1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2.png"/><Relationship Id="rId4" Type="http://schemas.openxmlformats.org/officeDocument/2006/relationships/image" Target="../media/image2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7.jpg"/><Relationship Id="rId4" Type="http://schemas.openxmlformats.org/officeDocument/2006/relationships/image" Target="../media/image25.png"/><Relationship Id="rId5" Type="http://schemas.openxmlformats.org/officeDocument/2006/relationships/image" Target="../media/image3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4.jpg"/><Relationship Id="rId4" Type="http://schemas.openxmlformats.org/officeDocument/2006/relationships/image" Target="../media/image3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3.png"/><Relationship Id="rId4" Type="http://schemas.openxmlformats.org/officeDocument/2006/relationships/image" Target="../media/image3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4.png"/><Relationship Id="rId4" Type="http://schemas.openxmlformats.org/officeDocument/2006/relationships/image" Target="../media/image4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3.png"/><Relationship Id="rId4" Type="http://schemas.openxmlformats.org/officeDocument/2006/relationships/image" Target="../media/image3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9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1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0.jpg"/><Relationship Id="rId4" Type="http://schemas.openxmlformats.org/officeDocument/2006/relationships/image" Target="../media/image37.jpg"/><Relationship Id="rId5" Type="http://schemas.openxmlformats.org/officeDocument/2006/relationships/image" Target="../media/image28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4"/>
          <p:cNvSpPr/>
          <p:nvPr/>
        </p:nvSpPr>
        <p:spPr>
          <a:xfrm>
            <a:off x="532661" y="2443420"/>
            <a:ext cx="6999889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Linux 101 Lab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3"/>
          <p:cNvSpPr txBox="1"/>
          <p:nvPr/>
        </p:nvSpPr>
        <p:spPr>
          <a:xfrm>
            <a:off x="422378" y="2466963"/>
            <a:ext cx="8229600" cy="80021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5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username@hostname:~$ </a:t>
            </a:r>
            <a:r>
              <a:rPr b="0" i="0" lang="en-US" sz="1650" u="none" cap="none" strike="noStrike">
                <a:solidFill>
                  <a:srgbClr val="8DA9DB"/>
                </a:solidFill>
                <a:latin typeface="Arial"/>
                <a:ea typeface="Arial"/>
                <a:cs typeface="Arial"/>
                <a:sym typeface="Arial"/>
              </a:rPr>
              <a:t>command</a:t>
            </a:r>
            <a:r>
              <a:rPr b="0" i="0" lang="en-US" sz="16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650" u="none" cap="none" strike="noStrike">
                <a:solidFill>
                  <a:srgbClr val="A8D08C"/>
                </a:solidFill>
                <a:latin typeface="Arial"/>
                <a:ea typeface="Arial"/>
                <a:cs typeface="Arial"/>
                <a:sym typeface="Arial"/>
              </a:rPr>
              <a:t>-option </a:t>
            </a:r>
            <a:r>
              <a:rPr b="0" i="0" lang="en-US" sz="1650" u="none" cap="none" strike="noStrike">
                <a:solidFill>
                  <a:srgbClr val="C9C9C9"/>
                </a:solidFill>
                <a:latin typeface="Arial"/>
                <a:ea typeface="Arial"/>
                <a:cs typeface="Arial"/>
                <a:sym typeface="Arial"/>
              </a:rPr>
              <a:t>argument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5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23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Linux Command Line Prompt</a:t>
            </a:r>
            <a:endParaRPr/>
          </a:p>
        </p:txBody>
      </p:sp>
      <p:sp>
        <p:nvSpPr>
          <p:cNvPr id="157" name="Google Shape;157;p23"/>
          <p:cNvSpPr txBox="1"/>
          <p:nvPr>
            <p:ph idx="1" type="body"/>
          </p:nvPr>
        </p:nvSpPr>
        <p:spPr>
          <a:xfrm>
            <a:off x="514627" y="4287288"/>
            <a:ext cx="5693796" cy="7015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b="1" lang="en-US"/>
              <a:t>~</a:t>
            </a:r>
            <a:r>
              <a:rPr lang="en-US"/>
              <a:t> is shorthand for your home directory</a:t>
            </a:r>
            <a:endParaRPr/>
          </a:p>
        </p:txBody>
      </p:sp>
      <p:cxnSp>
        <p:nvCxnSpPr>
          <p:cNvPr id="158" name="Google Shape;158;p23"/>
          <p:cNvCxnSpPr/>
          <p:nvPr/>
        </p:nvCxnSpPr>
        <p:spPr>
          <a:xfrm>
            <a:off x="820864" y="2142333"/>
            <a:ext cx="149683" cy="506819"/>
          </a:xfrm>
          <a:prstGeom prst="straightConnector1">
            <a:avLst/>
          </a:prstGeom>
          <a:noFill/>
          <a:ln cap="flat" cmpd="sng" w="63500">
            <a:solidFill>
              <a:srgbClr val="FF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159" name="Google Shape;159;p23"/>
          <p:cNvSpPr txBox="1"/>
          <p:nvPr/>
        </p:nvSpPr>
        <p:spPr>
          <a:xfrm>
            <a:off x="553453" y="1873226"/>
            <a:ext cx="1109914" cy="211596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25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Username</a:t>
            </a:r>
            <a:endParaRPr/>
          </a:p>
        </p:txBody>
      </p:sp>
      <p:cxnSp>
        <p:nvCxnSpPr>
          <p:cNvPr id="160" name="Google Shape;160;p23"/>
          <p:cNvCxnSpPr/>
          <p:nvPr/>
        </p:nvCxnSpPr>
        <p:spPr>
          <a:xfrm flipH="1">
            <a:off x="2516675" y="2155020"/>
            <a:ext cx="406018" cy="590718"/>
          </a:xfrm>
          <a:prstGeom prst="straightConnector1">
            <a:avLst/>
          </a:prstGeom>
          <a:noFill/>
          <a:ln cap="flat" cmpd="sng" w="63500">
            <a:solidFill>
              <a:srgbClr val="FF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161" name="Google Shape;161;p23"/>
          <p:cNvSpPr txBox="1"/>
          <p:nvPr/>
        </p:nvSpPr>
        <p:spPr>
          <a:xfrm>
            <a:off x="2461473" y="1900291"/>
            <a:ext cx="1736017" cy="211596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25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Current Directory</a:t>
            </a:r>
            <a:endParaRPr/>
          </a:p>
        </p:txBody>
      </p:sp>
      <p:cxnSp>
        <p:nvCxnSpPr>
          <p:cNvPr id="162" name="Google Shape;162;p23"/>
          <p:cNvCxnSpPr/>
          <p:nvPr/>
        </p:nvCxnSpPr>
        <p:spPr>
          <a:xfrm flipH="1" rot="10800000">
            <a:off x="1384693" y="3008545"/>
            <a:ext cx="344802" cy="301768"/>
          </a:xfrm>
          <a:prstGeom prst="straightConnector1">
            <a:avLst/>
          </a:prstGeom>
          <a:noFill/>
          <a:ln cap="flat" cmpd="sng" w="63500">
            <a:solidFill>
              <a:srgbClr val="FF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163" name="Google Shape;163;p23"/>
          <p:cNvSpPr txBox="1"/>
          <p:nvPr/>
        </p:nvSpPr>
        <p:spPr>
          <a:xfrm>
            <a:off x="677090" y="3328935"/>
            <a:ext cx="1109914" cy="211596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25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System Name</a:t>
            </a:r>
            <a:endParaRPr/>
          </a:p>
        </p:txBody>
      </p:sp>
      <p:cxnSp>
        <p:nvCxnSpPr>
          <p:cNvPr id="164" name="Google Shape;164;p23"/>
          <p:cNvCxnSpPr/>
          <p:nvPr/>
        </p:nvCxnSpPr>
        <p:spPr>
          <a:xfrm flipH="1" rot="10800000">
            <a:off x="1390033" y="2965412"/>
            <a:ext cx="1051038" cy="1346417"/>
          </a:xfrm>
          <a:prstGeom prst="straightConnector1">
            <a:avLst/>
          </a:prstGeom>
          <a:noFill/>
          <a:ln cap="flat" cmpd="sng" w="63500">
            <a:solidFill>
              <a:srgbClr val="FF0000"/>
            </a:solidFill>
            <a:prstDash val="solid"/>
            <a:miter lim="400000"/>
            <a:headEnd len="sm" w="sm" type="none"/>
            <a:tailEnd len="med" w="med" type="triangle"/>
          </a:ln>
        </p:spPr>
      </p:cxn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06218" y="3966190"/>
            <a:ext cx="3178993" cy="679008"/>
          </a:xfrm>
          <a:prstGeom prst="rect">
            <a:avLst/>
          </a:prstGeom>
          <a:noFill/>
          <a:ln cap="flat" cmpd="sng" w="28575">
            <a:solidFill>
              <a:srgbClr val="545BA7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70" name="Google Shape;170;p24"/>
          <p:cNvSpPr txBox="1"/>
          <p:nvPr>
            <p:ph type="title"/>
          </p:nvPr>
        </p:nvSpPr>
        <p:spPr>
          <a:xfrm>
            <a:off x="628650" y="365126"/>
            <a:ext cx="805815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Linux Commands &amp; Arguments</a:t>
            </a:r>
            <a:endParaRPr/>
          </a:p>
        </p:txBody>
      </p:sp>
      <p:sp>
        <p:nvSpPr>
          <p:cNvPr id="171" name="Google Shape;171;p24"/>
          <p:cNvSpPr txBox="1"/>
          <p:nvPr>
            <p:ph idx="1" type="body"/>
          </p:nvPr>
        </p:nvSpPr>
        <p:spPr>
          <a:xfrm>
            <a:off x="228600" y="2193186"/>
            <a:ext cx="8686800" cy="1664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en-US" sz="2100"/>
              <a:t>Command - program that does one thing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en-US" sz="2100"/>
              <a:t>Argument - provides the input/output the command uses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/>
              <a:t>Please Note: Not every command needs an option or an argument</a:t>
            </a:r>
            <a:endParaRPr/>
          </a:p>
        </p:txBody>
      </p:sp>
      <p:sp>
        <p:nvSpPr>
          <p:cNvPr id="172" name="Google Shape;172;p24"/>
          <p:cNvSpPr txBox="1"/>
          <p:nvPr/>
        </p:nvSpPr>
        <p:spPr>
          <a:xfrm>
            <a:off x="6037697" y="5134634"/>
            <a:ext cx="1109914" cy="211596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25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Argument</a:t>
            </a:r>
            <a:endParaRPr/>
          </a:p>
        </p:txBody>
      </p:sp>
      <p:cxnSp>
        <p:nvCxnSpPr>
          <p:cNvPr id="173" name="Google Shape;173;p24"/>
          <p:cNvCxnSpPr/>
          <p:nvPr/>
        </p:nvCxnSpPr>
        <p:spPr>
          <a:xfrm>
            <a:off x="3840885" y="4534944"/>
            <a:ext cx="475766" cy="0"/>
          </a:xfrm>
          <a:prstGeom prst="straightConnector1">
            <a:avLst/>
          </a:prstGeom>
          <a:noFill/>
          <a:ln cap="flat" cmpd="sng" w="25400">
            <a:solidFill>
              <a:srgbClr val="FF0000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174" name="Google Shape;174;p24"/>
          <p:cNvCxnSpPr/>
          <p:nvPr/>
        </p:nvCxnSpPr>
        <p:spPr>
          <a:xfrm>
            <a:off x="4400716" y="4546805"/>
            <a:ext cx="417932" cy="0"/>
          </a:xfrm>
          <a:prstGeom prst="straightConnector1">
            <a:avLst/>
          </a:prstGeom>
          <a:noFill/>
          <a:ln cap="flat" cmpd="sng" w="25400">
            <a:solidFill>
              <a:srgbClr val="FF0000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175" name="Google Shape;175;p24"/>
          <p:cNvCxnSpPr/>
          <p:nvPr/>
        </p:nvCxnSpPr>
        <p:spPr>
          <a:xfrm flipH="1" rot="10800000">
            <a:off x="4895715" y="4534944"/>
            <a:ext cx="895188" cy="1"/>
          </a:xfrm>
          <a:prstGeom prst="straightConnector1">
            <a:avLst/>
          </a:prstGeom>
          <a:noFill/>
          <a:ln cap="flat" cmpd="sng" w="25400">
            <a:solidFill>
              <a:srgbClr val="FF0000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176" name="Google Shape;176;p24"/>
          <p:cNvCxnSpPr/>
          <p:nvPr/>
        </p:nvCxnSpPr>
        <p:spPr>
          <a:xfrm flipH="1" rot="10800000">
            <a:off x="2815094" y="4654081"/>
            <a:ext cx="963491" cy="437204"/>
          </a:xfrm>
          <a:prstGeom prst="straightConnector1">
            <a:avLst/>
          </a:prstGeom>
          <a:noFill/>
          <a:ln cap="flat" cmpd="sng" w="63500">
            <a:solidFill>
              <a:srgbClr val="FF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177" name="Google Shape;177;p24"/>
          <p:cNvSpPr txBox="1"/>
          <p:nvPr/>
        </p:nvSpPr>
        <p:spPr>
          <a:xfrm>
            <a:off x="2129590" y="5153401"/>
            <a:ext cx="1109914" cy="211596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25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Command</a:t>
            </a:r>
            <a:endParaRPr/>
          </a:p>
        </p:txBody>
      </p:sp>
      <p:cxnSp>
        <p:nvCxnSpPr>
          <p:cNvPr id="178" name="Google Shape;178;p24"/>
          <p:cNvCxnSpPr/>
          <p:nvPr/>
        </p:nvCxnSpPr>
        <p:spPr>
          <a:xfrm rot="10800000">
            <a:off x="5820883" y="4609111"/>
            <a:ext cx="407770" cy="375282"/>
          </a:xfrm>
          <a:prstGeom prst="straightConnector1">
            <a:avLst/>
          </a:prstGeom>
          <a:noFill/>
          <a:ln cap="flat" cmpd="sng" w="63500">
            <a:solidFill>
              <a:srgbClr val="FF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179" name="Google Shape;179;p24"/>
          <p:cNvCxnSpPr>
            <a:stCxn id="180" idx="0"/>
          </p:cNvCxnSpPr>
          <p:nvPr/>
        </p:nvCxnSpPr>
        <p:spPr>
          <a:xfrm rot="10800000">
            <a:off x="4638600" y="4609260"/>
            <a:ext cx="0" cy="567900"/>
          </a:xfrm>
          <a:prstGeom prst="straightConnector1">
            <a:avLst/>
          </a:prstGeom>
          <a:noFill/>
          <a:ln cap="flat" cmpd="sng" w="63500">
            <a:solidFill>
              <a:srgbClr val="FF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180" name="Google Shape;180;p24"/>
          <p:cNvSpPr txBox="1"/>
          <p:nvPr/>
        </p:nvSpPr>
        <p:spPr>
          <a:xfrm>
            <a:off x="4083643" y="5177160"/>
            <a:ext cx="1109914" cy="211596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25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Option/Flag</a:t>
            </a:r>
            <a:endParaRPr/>
          </a:p>
        </p:txBody>
      </p:sp>
      <p:sp>
        <p:nvSpPr>
          <p:cNvPr id="181" name="Google Shape;181;p24"/>
          <p:cNvSpPr txBox="1"/>
          <p:nvPr/>
        </p:nvSpPr>
        <p:spPr>
          <a:xfrm>
            <a:off x="457200" y="1691044"/>
            <a:ext cx="8229600" cy="89255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5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username@hostname:~$ </a:t>
            </a:r>
            <a:r>
              <a:rPr b="0" i="0" lang="en-US" sz="2250" u="none" cap="none" strike="noStrike">
                <a:solidFill>
                  <a:srgbClr val="8DA9DB"/>
                </a:solidFill>
                <a:latin typeface="Arial"/>
                <a:ea typeface="Arial"/>
                <a:cs typeface="Arial"/>
                <a:sym typeface="Arial"/>
              </a:rPr>
              <a:t>command</a:t>
            </a:r>
            <a:r>
              <a:rPr b="0" i="0" lang="en-US" sz="22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250" u="none" cap="none" strike="noStrike">
                <a:solidFill>
                  <a:srgbClr val="A8D08C"/>
                </a:solidFill>
                <a:latin typeface="Arial"/>
                <a:ea typeface="Arial"/>
                <a:cs typeface="Arial"/>
                <a:sym typeface="Arial"/>
              </a:rPr>
              <a:t>-option </a:t>
            </a:r>
            <a:r>
              <a:rPr b="0" i="0" lang="en-US" sz="2250" u="none" cap="none" strike="noStrike">
                <a:solidFill>
                  <a:srgbClr val="C9C9C9"/>
                </a:solidFill>
                <a:latin typeface="Arial"/>
                <a:ea typeface="Arial"/>
                <a:cs typeface="Arial"/>
                <a:sym typeface="Arial"/>
              </a:rPr>
              <a:t>argument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5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5"/>
          <p:cNvSpPr txBox="1"/>
          <p:nvPr>
            <p:ph type="title"/>
          </p:nvPr>
        </p:nvSpPr>
        <p:spPr>
          <a:xfrm>
            <a:off x="628650" y="365126"/>
            <a:ext cx="802767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Explore the Filesystem (Watch) </a:t>
            </a:r>
            <a:endParaRPr/>
          </a:p>
        </p:txBody>
      </p:sp>
      <p:sp>
        <p:nvSpPr>
          <p:cNvPr id="187" name="Google Shape;187;p25"/>
          <p:cNvSpPr txBox="1"/>
          <p:nvPr>
            <p:ph idx="1" type="body"/>
          </p:nvPr>
        </p:nvSpPr>
        <p:spPr>
          <a:xfrm>
            <a:off x="595563" y="1512970"/>
            <a:ext cx="3976437" cy="38320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Use the pwd (print working directory) command to see what the current directory is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b="1" lang="en-US" sz="1800">
                <a:latin typeface="Courier"/>
                <a:ea typeface="Courier"/>
                <a:cs typeface="Courier"/>
                <a:sym typeface="Courier"/>
              </a:rPr>
              <a:t>pwd</a:t>
            </a:r>
            <a:endParaRPr b="1" sz="1800">
              <a:latin typeface="Courier"/>
              <a:ea typeface="Courier"/>
              <a:cs typeface="Courier"/>
              <a:sym typeface="Courier"/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Use the ls (list) command to see the directories inside the home directory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b="1" lang="en-US" sz="1800">
                <a:latin typeface="Courier"/>
                <a:ea typeface="Courier"/>
                <a:cs typeface="Courier"/>
                <a:sym typeface="Courier"/>
              </a:rPr>
              <a:t>ls</a:t>
            </a:r>
            <a:r>
              <a:rPr b="1" lang="en-US" sz="1800">
                <a:latin typeface="Arial"/>
                <a:ea typeface="Arial"/>
                <a:cs typeface="Arial"/>
                <a:sym typeface="Arial"/>
              </a:rPr>
              <a:t>	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Use cd (change directory) to move into a new directory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b="1" lang="en-US" sz="1800">
                <a:latin typeface="Courier"/>
                <a:ea typeface="Courier"/>
                <a:cs typeface="Courier"/>
                <a:sym typeface="Courier"/>
              </a:rPr>
              <a:t>cd Desktop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Use the pwd command to print the working directory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b="1" lang="en-US" sz="1800">
                <a:latin typeface="Courier"/>
                <a:ea typeface="Courier"/>
                <a:cs typeface="Courier"/>
                <a:sym typeface="Courier"/>
              </a:rPr>
              <a:t>pwd</a:t>
            </a:r>
            <a:endParaRPr b="1" sz="1800">
              <a:latin typeface="Courier"/>
              <a:ea typeface="Courier"/>
              <a:cs typeface="Courier"/>
              <a:sym typeface="Courier"/>
            </a:endParaRPr>
          </a:p>
        </p:txBody>
      </p:sp>
      <p:pic>
        <p:nvPicPr>
          <p:cNvPr id="188" name="Google Shape;188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11901" y="1644911"/>
            <a:ext cx="4453549" cy="2538485"/>
          </a:xfrm>
          <a:prstGeom prst="rect">
            <a:avLst/>
          </a:prstGeom>
          <a:noFill/>
          <a:ln cap="flat" cmpd="sng" w="28575">
            <a:solidFill>
              <a:srgbClr val="545BA7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6"/>
          <p:cNvSpPr txBox="1"/>
          <p:nvPr>
            <p:ph type="title"/>
          </p:nvPr>
        </p:nvSpPr>
        <p:spPr>
          <a:xfrm>
            <a:off x="628650" y="365126"/>
            <a:ext cx="812927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Explore the Filesystem (Watch)</a:t>
            </a:r>
            <a:endParaRPr/>
          </a:p>
        </p:txBody>
      </p:sp>
      <p:pic>
        <p:nvPicPr>
          <p:cNvPr id="194" name="Google Shape;194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00414" y="1893904"/>
            <a:ext cx="1679331" cy="1304161"/>
          </a:xfrm>
          <a:prstGeom prst="rect">
            <a:avLst/>
          </a:prstGeom>
          <a:noFill/>
          <a:ln cap="flat" cmpd="sng" w="25400">
            <a:solidFill>
              <a:srgbClr val="545BA7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95" name="Google Shape;195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76854" y="2276425"/>
            <a:ext cx="2150151" cy="1100919"/>
          </a:xfrm>
          <a:prstGeom prst="rect">
            <a:avLst/>
          </a:prstGeom>
          <a:noFill/>
          <a:ln cap="flat" cmpd="sng" w="25400">
            <a:solidFill>
              <a:srgbClr val="545BA7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96" name="Google Shape;196;p26"/>
          <p:cNvSpPr txBox="1"/>
          <p:nvPr>
            <p:ph idx="1" type="body"/>
          </p:nvPr>
        </p:nvSpPr>
        <p:spPr>
          <a:xfrm>
            <a:off x="628650" y="1814057"/>
            <a:ext cx="3976437" cy="40584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</a:pPr>
            <a:r>
              <a:rPr lang="en-US" sz="1900">
                <a:latin typeface="Arial"/>
                <a:ea typeface="Arial"/>
                <a:cs typeface="Arial"/>
                <a:sym typeface="Arial"/>
              </a:rPr>
              <a:t>Create a folder on the desktop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</a:pPr>
            <a:r>
              <a:rPr lang="en-US" sz="1900">
                <a:latin typeface="Arial"/>
                <a:ea typeface="Arial"/>
                <a:cs typeface="Arial"/>
                <a:sym typeface="Arial"/>
              </a:rPr>
              <a:t>Right click, then “Create Folder”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</a:pPr>
            <a:r>
              <a:rPr lang="en-US" sz="1900">
                <a:latin typeface="Arial"/>
                <a:ea typeface="Arial"/>
                <a:cs typeface="Arial"/>
                <a:sym typeface="Arial"/>
              </a:rPr>
              <a:t>Show the folder/directory in the Terminal</a:t>
            </a:r>
            <a:endParaRPr/>
          </a:p>
          <a:p>
            <a:pPr indent="0" lvl="1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</a:pPr>
            <a:r>
              <a:rPr b="1" lang="en-US" sz="1900">
                <a:latin typeface="Courier"/>
                <a:ea typeface="Courier"/>
                <a:cs typeface="Courier"/>
                <a:sym typeface="Courier"/>
              </a:rPr>
              <a:t>ls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</a:pPr>
            <a:r>
              <a:rPr lang="en-US" sz="1900">
                <a:latin typeface="Arial"/>
                <a:ea typeface="Arial"/>
                <a:cs typeface="Arial"/>
                <a:sym typeface="Arial"/>
              </a:rPr>
              <a:t>Change directory into the folder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</a:pPr>
            <a:r>
              <a:rPr lang="en-US" sz="1900">
                <a:latin typeface="Arial"/>
                <a:ea typeface="Arial"/>
                <a:cs typeface="Arial"/>
                <a:sym typeface="Arial"/>
              </a:rPr>
              <a:t>       </a:t>
            </a:r>
            <a:r>
              <a:rPr b="1" lang="en-US" sz="1900">
                <a:latin typeface="Courier"/>
                <a:ea typeface="Courier"/>
                <a:cs typeface="Courier"/>
                <a:sym typeface="Courier"/>
              </a:rPr>
              <a:t>cd Folder_Name</a:t>
            </a:r>
            <a:endParaRPr b="1" sz="1900">
              <a:latin typeface="Courier"/>
              <a:ea typeface="Courier"/>
              <a:cs typeface="Courier"/>
              <a:sym typeface="Courier"/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</a:pPr>
            <a:r>
              <a:rPr lang="en-US" sz="1900">
                <a:latin typeface="Arial"/>
                <a:ea typeface="Arial"/>
                <a:cs typeface="Arial"/>
                <a:sym typeface="Arial"/>
              </a:rPr>
              <a:t>Navigate back to the Desktop</a:t>
            </a:r>
            <a:endParaRPr/>
          </a:p>
          <a:p>
            <a:pPr indent="0" lvl="1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</a:pPr>
            <a:r>
              <a:rPr b="1" lang="en-US" sz="1900">
                <a:latin typeface="Courier"/>
                <a:ea typeface="Courier"/>
                <a:cs typeface="Courier"/>
                <a:sym typeface="Courier"/>
              </a:rPr>
              <a:t>cd ..</a:t>
            </a:r>
            <a:endParaRPr/>
          </a:p>
        </p:txBody>
      </p:sp>
      <p:pic>
        <p:nvPicPr>
          <p:cNvPr id="197" name="Google Shape;197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605087" y="3491704"/>
            <a:ext cx="3962400" cy="2476500"/>
          </a:xfrm>
          <a:prstGeom prst="rect">
            <a:avLst/>
          </a:prstGeom>
          <a:noFill/>
          <a:ln cap="flat" cmpd="sng" w="28575">
            <a:solidFill>
              <a:srgbClr val="545BA7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7"/>
          <p:cNvSpPr txBox="1"/>
          <p:nvPr>
            <p:ph type="title"/>
          </p:nvPr>
        </p:nvSpPr>
        <p:spPr>
          <a:xfrm>
            <a:off x="628650" y="365126"/>
            <a:ext cx="813943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Explore the Filesystem (Watch)</a:t>
            </a:r>
            <a:endParaRPr/>
          </a:p>
        </p:txBody>
      </p:sp>
      <p:sp>
        <p:nvSpPr>
          <p:cNvPr id="203" name="Google Shape;203;p27"/>
          <p:cNvSpPr txBox="1"/>
          <p:nvPr>
            <p:ph idx="1" type="body"/>
          </p:nvPr>
        </p:nvSpPr>
        <p:spPr>
          <a:xfrm>
            <a:off x="796074" y="1690689"/>
            <a:ext cx="3976437" cy="40584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</a:pPr>
            <a:r>
              <a:rPr lang="en-US" sz="1900">
                <a:latin typeface="Arial"/>
                <a:ea typeface="Arial"/>
                <a:cs typeface="Arial"/>
                <a:sym typeface="Arial"/>
              </a:rPr>
              <a:t>Navigate to the root directory</a:t>
            </a:r>
            <a:endParaRPr/>
          </a:p>
          <a:p>
            <a:pPr indent="0" lvl="1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</a:pPr>
            <a:r>
              <a:rPr b="1" lang="en-US" sz="1900">
                <a:latin typeface="Courier"/>
                <a:ea typeface="Courier"/>
                <a:cs typeface="Courier"/>
                <a:sym typeface="Courier"/>
              </a:rPr>
              <a:t>cd /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</a:pPr>
            <a:r>
              <a:rPr lang="en-US" sz="1900">
                <a:latin typeface="Arial"/>
                <a:ea typeface="Arial"/>
                <a:cs typeface="Arial"/>
                <a:sym typeface="Arial"/>
              </a:rPr>
              <a:t>Navigate into the etc directory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</a:pPr>
            <a:r>
              <a:rPr b="1" lang="en-US" sz="1900">
                <a:latin typeface="Courier"/>
                <a:ea typeface="Courier"/>
                <a:cs typeface="Courier"/>
                <a:sym typeface="Courier"/>
              </a:rPr>
              <a:t>cd etc</a:t>
            </a:r>
            <a:endParaRPr b="1" sz="1900">
              <a:latin typeface="Courier"/>
              <a:ea typeface="Courier"/>
              <a:cs typeface="Courier"/>
              <a:sym typeface="Courier"/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</a:pPr>
            <a:r>
              <a:rPr lang="en-US" sz="1900">
                <a:latin typeface="Arial"/>
                <a:ea typeface="Arial"/>
                <a:cs typeface="Arial"/>
                <a:sym typeface="Arial"/>
              </a:rPr>
              <a:t>Navigate into the default directory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</a:pPr>
            <a:r>
              <a:rPr b="1" lang="en-US" sz="1900">
                <a:latin typeface="Courier"/>
                <a:ea typeface="Courier"/>
                <a:cs typeface="Courier"/>
                <a:sym typeface="Courier"/>
              </a:rPr>
              <a:t>cd default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</a:pPr>
            <a:r>
              <a:rPr lang="en-US" sz="1900">
                <a:latin typeface="Arial"/>
                <a:ea typeface="Arial"/>
                <a:cs typeface="Arial"/>
                <a:sym typeface="Arial"/>
              </a:rPr>
              <a:t>Go back to the root folder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</a:pPr>
            <a:r>
              <a:rPr b="1" lang="en-US" sz="1900">
                <a:latin typeface="Courier"/>
                <a:ea typeface="Courier"/>
                <a:cs typeface="Courier"/>
                <a:sym typeface="Courier"/>
              </a:rPr>
              <a:t>cd ..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</a:pPr>
            <a:r>
              <a:rPr b="1" lang="en-US" sz="1900">
                <a:latin typeface="Courier"/>
                <a:ea typeface="Courier"/>
                <a:cs typeface="Courier"/>
                <a:sym typeface="Courier"/>
              </a:rPr>
              <a:t>cd ..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</a:pPr>
            <a:r>
              <a:rPr lang="en-US" sz="1900">
                <a:latin typeface="Arial"/>
                <a:ea typeface="Arial"/>
                <a:cs typeface="Arial"/>
                <a:sym typeface="Arial"/>
              </a:rPr>
              <a:t>Navigate through two folders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</a:pPr>
            <a:r>
              <a:rPr b="1" lang="en-US" sz="1900">
                <a:latin typeface="Courier"/>
                <a:ea typeface="Courier"/>
                <a:cs typeface="Courier"/>
                <a:sym typeface="Courier"/>
              </a:rPr>
              <a:t>cd /etc/default</a:t>
            </a:r>
            <a:endParaRPr/>
          </a:p>
        </p:txBody>
      </p:sp>
      <p:pic>
        <p:nvPicPr>
          <p:cNvPr id="204" name="Google Shape;204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84370" y="1813781"/>
            <a:ext cx="3371850" cy="3624860"/>
          </a:xfrm>
          <a:prstGeom prst="rect">
            <a:avLst/>
          </a:prstGeom>
          <a:noFill/>
          <a:ln cap="flat" cmpd="sng" w="28575">
            <a:solidFill>
              <a:srgbClr val="545BA7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8"/>
          <p:cNvSpPr txBox="1"/>
          <p:nvPr>
            <p:ph type="title"/>
          </p:nvPr>
        </p:nvSpPr>
        <p:spPr>
          <a:xfrm>
            <a:off x="628650" y="365126"/>
            <a:ext cx="807847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Explore the Filesystem (Watch)</a:t>
            </a:r>
            <a:endParaRPr/>
          </a:p>
        </p:txBody>
      </p:sp>
      <p:sp>
        <p:nvSpPr>
          <p:cNvPr id="210" name="Google Shape;210;p28"/>
          <p:cNvSpPr txBox="1"/>
          <p:nvPr>
            <p:ph idx="1" type="body"/>
          </p:nvPr>
        </p:nvSpPr>
        <p:spPr>
          <a:xfrm>
            <a:off x="628650" y="1825625"/>
            <a:ext cx="7886700" cy="42297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Absolute versus Relative Path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Relative = the path of a file or directory </a:t>
            </a:r>
            <a:r>
              <a:rPr i="1" lang="en-US"/>
              <a:t>from the current directory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Absolute = the path of a file or directory from the / directory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Examples: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Relative: </a:t>
            </a:r>
            <a:r>
              <a:rPr b="1" lang="en-US">
                <a:latin typeface="Courier"/>
                <a:ea typeface="Courier"/>
                <a:cs typeface="Courier"/>
                <a:sym typeface="Courier"/>
              </a:rPr>
              <a:t>cd bin/share</a:t>
            </a:r>
            <a:endParaRPr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Absolute: </a:t>
            </a:r>
            <a:r>
              <a:rPr b="1" lang="en-US">
                <a:latin typeface="Courier"/>
                <a:ea typeface="Courier"/>
                <a:cs typeface="Courier"/>
                <a:sym typeface="Courier"/>
              </a:rPr>
              <a:t>cd /usr/bin/share</a:t>
            </a:r>
            <a:br>
              <a:rPr b="1" lang="en-US">
                <a:latin typeface="Courier"/>
                <a:ea typeface="Courier"/>
                <a:cs typeface="Courier"/>
                <a:sym typeface="Courier"/>
              </a:rPr>
            </a:br>
            <a:endParaRPr b="1">
              <a:latin typeface="Courier"/>
              <a:ea typeface="Courier"/>
              <a:cs typeface="Courier"/>
              <a:sym typeface="Courier"/>
            </a:endParaRPr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Relative:</a:t>
            </a:r>
            <a:r>
              <a:rPr lang="en-US">
                <a:latin typeface="Twentieth Century"/>
                <a:ea typeface="Twentieth Century"/>
                <a:cs typeface="Twentieth Century"/>
                <a:sym typeface="Twentieth Century"/>
              </a:rPr>
              <a:t> </a:t>
            </a:r>
            <a:r>
              <a:rPr b="1" lang="en-US">
                <a:latin typeface="Courier"/>
                <a:ea typeface="Courier"/>
                <a:cs typeface="Courier"/>
                <a:sym typeface="Courier"/>
              </a:rPr>
              <a:t>cd ~/Desktop</a:t>
            </a:r>
            <a:endParaRPr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Absolute: </a:t>
            </a:r>
            <a:r>
              <a:rPr b="1" lang="en-US">
                <a:latin typeface="Courier"/>
                <a:ea typeface="Courier"/>
                <a:cs typeface="Courier"/>
                <a:sym typeface="Courier"/>
              </a:rPr>
              <a:t>cd /home/student/Desktop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9"/>
          <p:cNvSpPr txBox="1"/>
          <p:nvPr>
            <p:ph type="title"/>
          </p:nvPr>
        </p:nvSpPr>
        <p:spPr>
          <a:xfrm>
            <a:off x="628650" y="365126"/>
            <a:ext cx="810895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Explore the Filesystem (Watch)</a:t>
            </a:r>
            <a:endParaRPr/>
          </a:p>
        </p:txBody>
      </p:sp>
      <p:sp>
        <p:nvSpPr>
          <p:cNvPr id="216" name="Google Shape;216;p29"/>
          <p:cNvSpPr txBox="1"/>
          <p:nvPr>
            <p:ph idx="1" type="body"/>
          </p:nvPr>
        </p:nvSpPr>
        <p:spPr>
          <a:xfrm>
            <a:off x="628650" y="1814057"/>
            <a:ext cx="3976437" cy="40584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Navigate back to the home directory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b="1" lang="en-US" sz="2100">
                <a:latin typeface="Courier"/>
                <a:ea typeface="Courier"/>
                <a:cs typeface="Courier"/>
                <a:sym typeface="Courier"/>
              </a:rPr>
              <a:t>cd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Navigate straight to a folder using the absolute path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b="1" lang="en-US" sz="2100">
                <a:latin typeface="Courier"/>
                <a:ea typeface="Courier"/>
                <a:cs typeface="Courier"/>
                <a:sym typeface="Courier"/>
              </a:rPr>
              <a:t>cd /etc/default</a:t>
            </a:r>
            <a:endParaRPr b="1">
              <a:latin typeface="Courier"/>
              <a:ea typeface="Courier"/>
              <a:cs typeface="Courier"/>
              <a:sym typeface="Courier"/>
            </a:endParaRPr>
          </a:p>
        </p:txBody>
      </p:sp>
      <p:pic>
        <p:nvPicPr>
          <p:cNvPr id="217" name="Google Shape;217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1999" y="2112166"/>
            <a:ext cx="4295803" cy="1251632"/>
          </a:xfrm>
          <a:prstGeom prst="rect">
            <a:avLst/>
          </a:prstGeom>
          <a:noFill/>
          <a:ln cap="flat" cmpd="sng" w="28575">
            <a:solidFill>
              <a:srgbClr val="545BA7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Google Shape;222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35687" y="2300849"/>
            <a:ext cx="3095937" cy="3521858"/>
          </a:xfrm>
          <a:prstGeom prst="rect">
            <a:avLst/>
          </a:prstGeom>
          <a:noFill/>
          <a:ln cap="flat" cmpd="sng" w="28575">
            <a:solidFill>
              <a:srgbClr val="545BA7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23" name="Google Shape;223;p30"/>
          <p:cNvSpPr txBox="1"/>
          <p:nvPr>
            <p:ph type="title"/>
          </p:nvPr>
        </p:nvSpPr>
        <p:spPr>
          <a:xfrm>
            <a:off x="628650" y="365126"/>
            <a:ext cx="859663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Explore the Filesystem (Together)</a:t>
            </a:r>
            <a:endParaRPr/>
          </a:p>
        </p:txBody>
      </p:sp>
      <p:sp>
        <p:nvSpPr>
          <p:cNvPr id="224" name="Google Shape;224;p30"/>
          <p:cNvSpPr txBox="1"/>
          <p:nvPr>
            <p:ph idx="1" type="body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Navigate back to the home directory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b="1" lang="en-US">
                <a:latin typeface="Courier"/>
                <a:ea typeface="Courier"/>
                <a:cs typeface="Courier"/>
                <a:sym typeface="Courier"/>
              </a:rPr>
              <a:t>cd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Print the working directory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b="1" lang="en-US">
                <a:latin typeface="Courier"/>
                <a:ea typeface="Courier"/>
                <a:cs typeface="Courier"/>
                <a:sym typeface="Courier"/>
              </a:rPr>
              <a:t>pwd</a:t>
            </a:r>
            <a:endParaRPr b="1">
              <a:latin typeface="Courier"/>
              <a:ea typeface="Courier"/>
              <a:cs typeface="Courier"/>
              <a:sym typeface="Courier"/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Navigate to the root directory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b="1" lang="en-US">
                <a:latin typeface="Courier"/>
                <a:ea typeface="Courier"/>
                <a:cs typeface="Courier"/>
                <a:sym typeface="Courier"/>
              </a:rPr>
              <a:t>cd /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Navigate to the Desktop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b="1" lang="en-US">
                <a:latin typeface="Courier"/>
                <a:ea typeface="Courier"/>
                <a:cs typeface="Courier"/>
                <a:sym typeface="Courier"/>
              </a:rPr>
              <a:t>cd </a:t>
            </a:r>
            <a:r>
              <a:rPr b="1" lang="en-US">
                <a:solidFill>
                  <a:srgbClr val="525252"/>
                </a:solidFill>
                <a:latin typeface="Courier"/>
                <a:ea typeface="Courier"/>
                <a:cs typeface="Courier"/>
                <a:sym typeface="Courier"/>
              </a:rPr>
              <a:t>Route/To/Desktop</a:t>
            </a:r>
            <a:endParaRPr/>
          </a:p>
        </p:txBody>
      </p:sp>
      <p:sp>
        <p:nvSpPr>
          <p:cNvPr id="225" name="Google Shape;225;p30"/>
          <p:cNvSpPr/>
          <p:nvPr/>
        </p:nvSpPr>
        <p:spPr>
          <a:xfrm>
            <a:off x="1088642" y="4988682"/>
            <a:ext cx="3648896" cy="362277"/>
          </a:xfrm>
          <a:prstGeom prst="rect">
            <a:avLst/>
          </a:prstGeom>
          <a:solidFill>
            <a:srgbClr val="69419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69419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" name="Google Shape;226;p30"/>
          <p:cNvSpPr/>
          <p:nvPr/>
        </p:nvSpPr>
        <p:spPr>
          <a:xfrm>
            <a:off x="1088642" y="4118591"/>
            <a:ext cx="3648896" cy="362277"/>
          </a:xfrm>
          <a:prstGeom prst="rect">
            <a:avLst/>
          </a:prstGeom>
          <a:solidFill>
            <a:srgbClr val="69419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69419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Google Shape;227;p30"/>
          <p:cNvSpPr/>
          <p:nvPr/>
        </p:nvSpPr>
        <p:spPr>
          <a:xfrm>
            <a:off x="1088642" y="3185760"/>
            <a:ext cx="3648896" cy="362277"/>
          </a:xfrm>
          <a:prstGeom prst="rect">
            <a:avLst/>
          </a:prstGeom>
          <a:solidFill>
            <a:srgbClr val="69419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69419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30"/>
          <p:cNvSpPr/>
          <p:nvPr/>
        </p:nvSpPr>
        <p:spPr>
          <a:xfrm>
            <a:off x="1088642" y="2324554"/>
            <a:ext cx="3648896" cy="362277"/>
          </a:xfrm>
          <a:prstGeom prst="rect">
            <a:avLst/>
          </a:prstGeom>
          <a:solidFill>
            <a:srgbClr val="69419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69419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" name="Google Shape;229;p30"/>
          <p:cNvSpPr/>
          <p:nvPr/>
        </p:nvSpPr>
        <p:spPr>
          <a:xfrm>
            <a:off x="5670637" y="2207218"/>
            <a:ext cx="3393787" cy="3709119"/>
          </a:xfrm>
          <a:prstGeom prst="rect">
            <a:avLst/>
          </a:prstGeom>
          <a:solidFill>
            <a:srgbClr val="69419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69419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84884" y="2883100"/>
            <a:ext cx="3240787" cy="1906950"/>
          </a:xfrm>
          <a:prstGeom prst="rect">
            <a:avLst/>
          </a:prstGeom>
          <a:noFill/>
          <a:ln cap="flat" cmpd="sng" w="28575">
            <a:solidFill>
              <a:srgbClr val="545BA7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35" name="Google Shape;235;p31"/>
          <p:cNvSpPr txBox="1"/>
          <p:nvPr>
            <p:ph type="title"/>
          </p:nvPr>
        </p:nvSpPr>
        <p:spPr>
          <a:xfrm>
            <a:off x="628650" y="365126"/>
            <a:ext cx="859663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Explore the Filesystem (Together)</a:t>
            </a:r>
            <a:endParaRPr/>
          </a:p>
        </p:txBody>
      </p:sp>
      <p:sp>
        <p:nvSpPr>
          <p:cNvPr id="236" name="Google Shape;236;p31"/>
          <p:cNvSpPr txBox="1"/>
          <p:nvPr>
            <p:ph idx="1" type="body"/>
          </p:nvPr>
        </p:nvSpPr>
        <p:spPr>
          <a:xfrm>
            <a:off x="628650" y="1825625"/>
            <a:ext cx="542671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Navigate to the root directory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b="1" lang="en-US">
                <a:latin typeface="Courier"/>
                <a:ea typeface="Courier"/>
                <a:cs typeface="Courier"/>
                <a:sym typeface="Courier"/>
              </a:rPr>
              <a:t>cd /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List all the contents of the directory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b="1" lang="en-US">
                <a:latin typeface="Courier"/>
                <a:ea typeface="Courier"/>
                <a:cs typeface="Courier"/>
                <a:sym typeface="Courier"/>
              </a:rPr>
              <a:t>ls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Navigate into the opt directory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b="1" lang="en-US">
                <a:latin typeface="Courier"/>
                <a:ea typeface="Courier"/>
                <a:cs typeface="Courier"/>
                <a:sym typeface="Courier"/>
              </a:rPr>
              <a:t>cd opt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List all the contents of the directory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b="1" lang="en-US">
                <a:latin typeface="Courier"/>
                <a:ea typeface="Courier"/>
                <a:cs typeface="Courier"/>
                <a:sym typeface="Courier"/>
              </a:rPr>
              <a:t>ls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Go back up a directory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b="1" lang="en-US">
                <a:latin typeface="Courier"/>
                <a:ea typeface="Courier"/>
                <a:cs typeface="Courier"/>
                <a:sym typeface="Courier"/>
              </a:rPr>
              <a:t>cd ..</a:t>
            </a:r>
            <a:endParaRPr/>
          </a:p>
        </p:txBody>
      </p:sp>
      <p:sp>
        <p:nvSpPr>
          <p:cNvPr id="237" name="Google Shape;237;p31"/>
          <p:cNvSpPr/>
          <p:nvPr/>
        </p:nvSpPr>
        <p:spPr>
          <a:xfrm>
            <a:off x="958708" y="4790050"/>
            <a:ext cx="2444892" cy="344022"/>
          </a:xfrm>
          <a:prstGeom prst="rect">
            <a:avLst/>
          </a:prstGeom>
          <a:solidFill>
            <a:srgbClr val="69419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69419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" name="Google Shape;238;p31"/>
          <p:cNvSpPr/>
          <p:nvPr/>
        </p:nvSpPr>
        <p:spPr>
          <a:xfrm>
            <a:off x="958708" y="3840994"/>
            <a:ext cx="2444892" cy="344022"/>
          </a:xfrm>
          <a:prstGeom prst="rect">
            <a:avLst/>
          </a:prstGeom>
          <a:solidFill>
            <a:srgbClr val="69419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69419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" name="Google Shape;239;p31"/>
          <p:cNvSpPr/>
          <p:nvPr/>
        </p:nvSpPr>
        <p:spPr>
          <a:xfrm>
            <a:off x="958708" y="3084978"/>
            <a:ext cx="2444892" cy="344022"/>
          </a:xfrm>
          <a:prstGeom prst="rect">
            <a:avLst/>
          </a:prstGeom>
          <a:solidFill>
            <a:srgbClr val="69419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69419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31"/>
          <p:cNvSpPr/>
          <p:nvPr/>
        </p:nvSpPr>
        <p:spPr>
          <a:xfrm>
            <a:off x="958708" y="2151419"/>
            <a:ext cx="2444892" cy="344022"/>
          </a:xfrm>
          <a:prstGeom prst="rect">
            <a:avLst/>
          </a:prstGeom>
          <a:solidFill>
            <a:srgbClr val="69419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69419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" name="Google Shape;241;p31"/>
          <p:cNvSpPr/>
          <p:nvPr/>
        </p:nvSpPr>
        <p:spPr>
          <a:xfrm>
            <a:off x="958708" y="5535906"/>
            <a:ext cx="2444892" cy="344022"/>
          </a:xfrm>
          <a:prstGeom prst="rect">
            <a:avLst/>
          </a:prstGeom>
          <a:solidFill>
            <a:srgbClr val="69419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69419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" name="Google Shape;242;p31"/>
          <p:cNvSpPr/>
          <p:nvPr/>
        </p:nvSpPr>
        <p:spPr>
          <a:xfrm>
            <a:off x="5373949" y="2754596"/>
            <a:ext cx="3544107" cy="2163958"/>
          </a:xfrm>
          <a:prstGeom prst="rect">
            <a:avLst/>
          </a:prstGeom>
          <a:solidFill>
            <a:srgbClr val="69419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69419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2"/>
          <p:cNvSpPr txBox="1"/>
          <p:nvPr>
            <p:ph type="title"/>
          </p:nvPr>
        </p:nvSpPr>
        <p:spPr>
          <a:xfrm>
            <a:off x="628650" y="365126"/>
            <a:ext cx="844423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Explore the Filesystem (On Your Own)</a:t>
            </a:r>
            <a:endParaRPr/>
          </a:p>
        </p:txBody>
      </p:sp>
      <p:sp>
        <p:nvSpPr>
          <p:cNvPr id="248" name="Google Shape;248;p32"/>
          <p:cNvSpPr txBox="1"/>
          <p:nvPr>
            <p:ph idx="1" type="body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Navigate back to the Desktop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>
                <a:latin typeface="Twentieth Century"/>
                <a:ea typeface="Twentieth Century"/>
                <a:cs typeface="Twentieth Century"/>
                <a:sym typeface="Twentieth Century"/>
              </a:rPr>
              <a:t>List all the files in the</a:t>
            </a:r>
            <a:r>
              <a:rPr b="1" lang="en-US">
                <a:latin typeface="Twentieth Century"/>
                <a:ea typeface="Twentieth Century"/>
                <a:cs typeface="Twentieth Century"/>
                <a:sym typeface="Twentieth Century"/>
              </a:rPr>
              <a:t> </a:t>
            </a:r>
            <a:r>
              <a:rPr b="1" lang="en-US">
                <a:latin typeface="Courier"/>
                <a:ea typeface="Courier"/>
                <a:cs typeface="Courier"/>
                <a:sym typeface="Courier"/>
              </a:rPr>
              <a:t>tmp</a:t>
            </a:r>
            <a:r>
              <a:rPr lang="en-US"/>
              <a:t> </a:t>
            </a:r>
            <a:r>
              <a:rPr lang="en-US">
                <a:latin typeface="Twentieth Century"/>
                <a:ea typeface="Twentieth Century"/>
                <a:cs typeface="Twentieth Century"/>
                <a:sym typeface="Twentieth Century"/>
              </a:rPr>
              <a:t>directory located in the </a:t>
            </a:r>
            <a:r>
              <a:rPr b="1" lang="en-US">
                <a:latin typeface="Courier"/>
                <a:ea typeface="Courier"/>
                <a:cs typeface="Courier"/>
                <a:sym typeface="Courier"/>
              </a:rPr>
              <a:t>var</a:t>
            </a:r>
            <a:r>
              <a:rPr lang="en-US">
                <a:latin typeface="Twentieth Century"/>
                <a:ea typeface="Twentieth Century"/>
                <a:cs typeface="Twentieth Century"/>
                <a:sym typeface="Twentieth Century"/>
              </a:rPr>
              <a:t> directory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List all the files in the following location: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b="1" lang="en-US">
                <a:latin typeface="Courier"/>
                <a:ea typeface="Courier"/>
                <a:cs typeface="Courier"/>
                <a:sym typeface="Courier"/>
              </a:rPr>
              <a:t>/usr/share/doc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Navigate back to your </a:t>
            </a:r>
            <a:r>
              <a:rPr i="1" lang="en-US"/>
              <a:t>home</a:t>
            </a:r>
            <a:r>
              <a:rPr lang="en-US"/>
              <a:t> directory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Navigate to the Desktop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5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Linux 101 Lab</a:t>
            </a:r>
            <a:endParaRPr/>
          </a:p>
        </p:txBody>
      </p:sp>
      <p:sp>
        <p:nvSpPr>
          <p:cNvPr id="105" name="Google Shape;105;p15"/>
          <p:cNvSpPr txBox="1"/>
          <p:nvPr>
            <p:ph idx="1" type="body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This is an introduction to the Linux command line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Materials needed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Linux Machine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Software Tools used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Linux Terminal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3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Who am I?</a:t>
            </a:r>
            <a:endParaRPr/>
          </a:p>
        </p:txBody>
      </p:sp>
      <p:sp>
        <p:nvSpPr>
          <p:cNvPr id="254" name="Google Shape;254;p33"/>
          <p:cNvSpPr txBox="1"/>
          <p:nvPr>
            <p:ph idx="1" type="body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Sometimes when you access a Linux system, you aren't sure what user is logged in. To determine your username, use the command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b="1" lang="en-US">
                <a:latin typeface="Courier"/>
                <a:ea typeface="Courier"/>
                <a:cs typeface="Courier"/>
                <a:sym typeface="Courier"/>
              </a:rPr>
              <a:t>whoami</a:t>
            </a:r>
            <a:endParaRPr b="1">
              <a:latin typeface="Courier"/>
              <a:ea typeface="Courier"/>
              <a:cs typeface="Courier"/>
              <a:sym typeface="Courier"/>
            </a:endParaRPr>
          </a:p>
        </p:txBody>
      </p:sp>
      <p:sp>
        <p:nvSpPr>
          <p:cNvPr id="255" name="Google Shape;255;p33"/>
          <p:cNvSpPr txBox="1"/>
          <p:nvPr/>
        </p:nvSpPr>
        <p:spPr>
          <a:xfrm>
            <a:off x="901755" y="4001294"/>
            <a:ext cx="4623922" cy="1269578"/>
          </a:xfrm>
          <a:prstGeom prst="rect">
            <a:avLst/>
          </a:prstGeom>
          <a:solidFill>
            <a:srgbClr val="FEE599"/>
          </a:solidFill>
          <a:ln cap="flat" cmpd="sng" w="76200">
            <a:solidFill>
              <a:schemeClr val="dk1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111125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Warning:</a:t>
            </a:r>
            <a:b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This command could cause</a:t>
            </a:r>
            <a:b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philosophical introspection or</a:t>
            </a:r>
            <a:b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deep existential crisis!</a:t>
            </a:r>
            <a:endParaRPr/>
          </a:p>
        </p:txBody>
      </p:sp>
      <p:pic>
        <p:nvPicPr>
          <p:cNvPr id="256" name="Google Shape;256;p33"/>
          <p:cNvPicPr preferRelativeResize="0"/>
          <p:nvPr/>
        </p:nvPicPr>
        <p:blipFill rotWithShape="1">
          <a:blip r:embed="rId3">
            <a:alphaModFix/>
          </a:blip>
          <a:srcRect b="0" l="22912" r="0" t="0"/>
          <a:stretch/>
        </p:blipFill>
        <p:spPr>
          <a:xfrm>
            <a:off x="5991301" y="3169328"/>
            <a:ext cx="2630581" cy="2266489"/>
          </a:xfrm>
          <a:prstGeom prst="rect">
            <a:avLst/>
          </a:prstGeom>
          <a:noFill/>
          <a:ln cap="flat" cmpd="sng" w="25400">
            <a:solidFill>
              <a:srgbClr val="545BA7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4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Directories/Text Files (Watch)</a:t>
            </a:r>
            <a:endParaRPr/>
          </a:p>
        </p:txBody>
      </p:sp>
      <p:sp>
        <p:nvSpPr>
          <p:cNvPr id="262" name="Google Shape;262;p34"/>
          <p:cNvSpPr txBox="1"/>
          <p:nvPr>
            <p:ph idx="1" type="body"/>
          </p:nvPr>
        </p:nvSpPr>
        <p:spPr>
          <a:xfrm>
            <a:off x="628650" y="1793737"/>
            <a:ext cx="6162778" cy="36675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Navigate to the Desktop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Make a directory using the </a:t>
            </a:r>
            <a:r>
              <a:rPr b="1" lang="en-US" sz="2250">
                <a:latin typeface="Arial"/>
                <a:ea typeface="Arial"/>
                <a:cs typeface="Arial"/>
                <a:sym typeface="Arial"/>
              </a:rPr>
              <a:t>mkdir</a:t>
            </a:r>
            <a:r>
              <a:rPr lang="en-US" sz="225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>
                <a:latin typeface="Arial"/>
                <a:ea typeface="Arial"/>
                <a:cs typeface="Arial"/>
                <a:sym typeface="Arial"/>
              </a:rPr>
              <a:t>command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b="1" lang="en-US">
                <a:latin typeface="Courier"/>
                <a:ea typeface="Courier"/>
                <a:cs typeface="Courier"/>
                <a:sym typeface="Courier"/>
              </a:rPr>
              <a:t>mkdir </a:t>
            </a:r>
            <a:r>
              <a:rPr b="1" lang="en-US">
                <a:solidFill>
                  <a:srgbClr val="525252"/>
                </a:solidFill>
                <a:latin typeface="Courier"/>
                <a:ea typeface="Courier"/>
                <a:cs typeface="Courier"/>
                <a:sym typeface="Courier"/>
              </a:rPr>
              <a:t>DirectoryName</a:t>
            </a:r>
            <a:endParaRPr b="1">
              <a:solidFill>
                <a:srgbClr val="525252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Make more than 1 directory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b="1" lang="en-US">
                <a:latin typeface="Courier"/>
                <a:ea typeface="Courier"/>
                <a:cs typeface="Courier"/>
                <a:sym typeface="Courier"/>
              </a:rPr>
              <a:t>mkdir </a:t>
            </a:r>
            <a:r>
              <a:rPr b="1" lang="en-US">
                <a:solidFill>
                  <a:srgbClr val="525252"/>
                </a:solidFill>
                <a:latin typeface="Courier"/>
                <a:ea typeface="Courier"/>
                <a:cs typeface="Courier"/>
                <a:sym typeface="Courier"/>
              </a:rPr>
              <a:t>Name1 Name2</a:t>
            </a:r>
            <a:r>
              <a:rPr b="1" lang="en-US">
                <a:solidFill>
                  <a:srgbClr val="525252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b="1">
              <a:solidFill>
                <a:srgbClr val="52525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Remove the directories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b="1" lang="en-US">
                <a:latin typeface="Courier"/>
                <a:ea typeface="Courier"/>
                <a:cs typeface="Courier"/>
                <a:sym typeface="Courier"/>
              </a:rPr>
              <a:t>rmdir </a:t>
            </a:r>
            <a:r>
              <a:rPr b="1" lang="en-US">
                <a:solidFill>
                  <a:srgbClr val="525252"/>
                </a:solidFill>
                <a:latin typeface="Courier"/>
                <a:ea typeface="Courier"/>
                <a:cs typeface="Courier"/>
                <a:sym typeface="Courier"/>
              </a:rPr>
              <a:t>DirectoryName</a:t>
            </a:r>
            <a:endParaRPr b="1">
              <a:solidFill>
                <a:srgbClr val="525252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b="1" lang="en-US">
                <a:latin typeface="Courier"/>
                <a:ea typeface="Courier"/>
                <a:cs typeface="Courier"/>
                <a:sym typeface="Courier"/>
              </a:rPr>
              <a:t>rmdir </a:t>
            </a:r>
            <a:r>
              <a:rPr b="1" lang="en-US">
                <a:solidFill>
                  <a:srgbClr val="525252"/>
                </a:solidFill>
                <a:latin typeface="Courier"/>
                <a:ea typeface="Courier"/>
                <a:cs typeface="Courier"/>
                <a:sym typeface="Courier"/>
              </a:rPr>
              <a:t>Name1 Name2</a:t>
            </a:r>
            <a:endParaRPr/>
          </a:p>
        </p:txBody>
      </p:sp>
      <p:pic>
        <p:nvPicPr>
          <p:cNvPr descr="Graphical user interface, application&#10;&#10;Description automatically generated" id="263" name="Google Shape;263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34005" y="1390094"/>
            <a:ext cx="748804" cy="2331058"/>
          </a:xfrm>
          <a:prstGeom prst="rect">
            <a:avLst/>
          </a:prstGeom>
          <a:noFill/>
          <a:ln cap="flat" cmpd="sng" w="28575">
            <a:solidFill>
              <a:srgbClr val="545BA7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64" name="Google Shape;264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95607" y="3916267"/>
            <a:ext cx="2486711" cy="2162175"/>
          </a:xfrm>
          <a:prstGeom prst="rect">
            <a:avLst/>
          </a:prstGeom>
          <a:noFill/>
          <a:ln cap="flat" cmpd="sng" w="28575">
            <a:solidFill>
              <a:srgbClr val="545BA7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5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Directories/Text Files (Watch)</a:t>
            </a:r>
            <a:endParaRPr/>
          </a:p>
        </p:txBody>
      </p:sp>
      <p:sp>
        <p:nvSpPr>
          <p:cNvPr id="270" name="Google Shape;270;p35"/>
          <p:cNvSpPr txBox="1"/>
          <p:nvPr>
            <p:ph idx="1" type="body"/>
          </p:nvPr>
        </p:nvSpPr>
        <p:spPr>
          <a:xfrm>
            <a:off x="628650" y="1924031"/>
            <a:ext cx="4490787" cy="36675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Create a text document</a:t>
            </a:r>
            <a:endParaRPr/>
          </a:p>
          <a:p>
            <a:pPr indent="0" lvl="1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b="1" lang="en-US">
                <a:latin typeface="Courier"/>
                <a:ea typeface="Courier"/>
                <a:cs typeface="Courier"/>
                <a:sym typeface="Courier"/>
              </a:rPr>
              <a:t>touch</a:t>
            </a:r>
            <a:r>
              <a:rPr b="1" lang="en-US">
                <a:solidFill>
                  <a:srgbClr val="525252"/>
                </a:solidFill>
                <a:latin typeface="Courier"/>
                <a:ea typeface="Courier"/>
                <a:cs typeface="Courier"/>
                <a:sym typeface="Courier"/>
              </a:rPr>
              <a:t> DocumentName</a:t>
            </a:r>
            <a:endParaRPr b="1">
              <a:solidFill>
                <a:srgbClr val="525252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Edit the document (nano editor)</a:t>
            </a:r>
            <a:endParaRPr/>
          </a:p>
          <a:p>
            <a:pPr indent="0" lvl="1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b="1" lang="en-US">
                <a:latin typeface="Courier"/>
                <a:ea typeface="Courier"/>
                <a:cs typeface="Courier"/>
                <a:sym typeface="Courier"/>
              </a:rPr>
              <a:t>nano </a:t>
            </a:r>
            <a:r>
              <a:rPr b="1" lang="en-US">
                <a:solidFill>
                  <a:srgbClr val="525252"/>
                </a:solidFill>
                <a:latin typeface="Courier"/>
                <a:ea typeface="Courier"/>
                <a:cs typeface="Courier"/>
                <a:sym typeface="Courier"/>
              </a:rPr>
              <a:t>DocumentName</a:t>
            </a:r>
            <a:endParaRPr b="1">
              <a:solidFill>
                <a:srgbClr val="525252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2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b="1" lang="en-US">
                <a:latin typeface="Courier"/>
                <a:ea typeface="Courier"/>
                <a:cs typeface="Courier"/>
                <a:sym typeface="Courier"/>
              </a:rPr>
              <a:t>CTRL+X</a:t>
            </a:r>
            <a:r>
              <a:rPr lang="en-US">
                <a:latin typeface="Courier"/>
                <a:ea typeface="Courier"/>
                <a:cs typeface="Courier"/>
                <a:sym typeface="Courier"/>
              </a:rPr>
              <a:t> to exit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Display the contents of the document (concatenate)</a:t>
            </a:r>
            <a:endParaRPr/>
          </a:p>
          <a:p>
            <a:pPr indent="0" lvl="1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b="1" lang="en-US">
                <a:latin typeface="Courier"/>
                <a:ea typeface="Courier"/>
                <a:cs typeface="Courier"/>
                <a:sym typeface="Courier"/>
              </a:rPr>
              <a:t>cat </a:t>
            </a:r>
            <a:r>
              <a:rPr b="1" lang="en-US">
                <a:solidFill>
                  <a:srgbClr val="525252"/>
                </a:solidFill>
                <a:latin typeface="Courier"/>
                <a:ea typeface="Courier"/>
                <a:cs typeface="Courier"/>
                <a:sym typeface="Courier"/>
              </a:rPr>
              <a:t>DocumentName</a:t>
            </a:r>
            <a:endParaRPr b="1">
              <a:solidFill>
                <a:srgbClr val="525252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Remove the document</a:t>
            </a:r>
            <a:endParaRPr/>
          </a:p>
          <a:p>
            <a:pPr indent="0" lvl="1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b="1" lang="en-US">
                <a:latin typeface="Courier"/>
                <a:ea typeface="Courier"/>
                <a:cs typeface="Courier"/>
                <a:sym typeface="Courier"/>
              </a:rPr>
              <a:t>rm </a:t>
            </a:r>
            <a:r>
              <a:rPr b="1" lang="en-US">
                <a:solidFill>
                  <a:srgbClr val="525252"/>
                </a:solidFill>
                <a:latin typeface="Courier"/>
                <a:ea typeface="Courier"/>
                <a:cs typeface="Courier"/>
                <a:sym typeface="Courier"/>
              </a:rPr>
              <a:t>DocumentName</a:t>
            </a:r>
            <a:endParaRPr b="1">
              <a:solidFill>
                <a:srgbClr val="525252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  <p:pic>
        <p:nvPicPr>
          <p:cNvPr id="271" name="Google Shape;271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84383" y="2424500"/>
            <a:ext cx="3949869" cy="2389324"/>
          </a:xfrm>
          <a:prstGeom prst="rect">
            <a:avLst/>
          </a:prstGeom>
          <a:noFill/>
          <a:ln cap="flat" cmpd="sng" w="25400">
            <a:solidFill>
              <a:srgbClr val="545BA7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72" name="Google Shape;272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77102" y="4863954"/>
            <a:ext cx="4257149" cy="1847765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6"/>
          <p:cNvSpPr txBox="1"/>
          <p:nvPr>
            <p:ph type="title"/>
          </p:nvPr>
        </p:nvSpPr>
        <p:spPr>
          <a:xfrm>
            <a:off x="628650" y="365126"/>
            <a:ext cx="8425112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Directories/Text Files (Together)</a:t>
            </a:r>
            <a:endParaRPr/>
          </a:p>
        </p:txBody>
      </p:sp>
      <p:sp>
        <p:nvSpPr>
          <p:cNvPr id="278" name="Google Shape;278;p36"/>
          <p:cNvSpPr txBox="1"/>
          <p:nvPr>
            <p:ph idx="1" type="body"/>
          </p:nvPr>
        </p:nvSpPr>
        <p:spPr>
          <a:xfrm>
            <a:off x="628649" y="1874709"/>
            <a:ext cx="8515351" cy="33576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10000"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Create a directory on the Desktop  </a:t>
            </a:r>
            <a:r>
              <a:rPr b="1" lang="en-US">
                <a:latin typeface="Courier"/>
                <a:ea typeface="Courier"/>
                <a:cs typeface="Courier"/>
                <a:sym typeface="Courier"/>
              </a:rPr>
              <a:t>mkdir </a:t>
            </a:r>
            <a:r>
              <a:rPr b="1" lang="en-US">
                <a:solidFill>
                  <a:srgbClr val="525252"/>
                </a:solidFill>
                <a:latin typeface="Courier"/>
                <a:ea typeface="Courier"/>
                <a:cs typeface="Courier"/>
                <a:sym typeface="Courier"/>
              </a:rPr>
              <a:t>FolderName</a:t>
            </a:r>
            <a:r>
              <a:rPr b="1" lang="en-US">
                <a:latin typeface="Courier"/>
                <a:ea typeface="Courier"/>
                <a:cs typeface="Courier"/>
                <a:sym typeface="Courier"/>
              </a:rPr>
              <a:t> 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Navigate into the directory   </a:t>
            </a:r>
            <a:r>
              <a:rPr b="1" lang="en-US">
                <a:latin typeface="Courier"/>
                <a:ea typeface="Courier"/>
                <a:cs typeface="Courier"/>
                <a:sym typeface="Courier"/>
              </a:rPr>
              <a:t>cd </a:t>
            </a:r>
            <a:r>
              <a:rPr b="1" lang="en-US">
                <a:solidFill>
                  <a:srgbClr val="525252"/>
                </a:solidFill>
                <a:latin typeface="Courier"/>
                <a:ea typeface="Courier"/>
                <a:cs typeface="Courier"/>
                <a:sym typeface="Courier"/>
              </a:rPr>
              <a:t>FolderName</a:t>
            </a:r>
            <a:endParaRPr b="1">
              <a:solidFill>
                <a:srgbClr val="525252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Create a text file in the directory   </a:t>
            </a:r>
            <a:r>
              <a:rPr b="1" lang="en-US">
                <a:latin typeface="Courier"/>
                <a:ea typeface="Courier"/>
                <a:cs typeface="Courier"/>
                <a:sym typeface="Courier"/>
              </a:rPr>
              <a:t>touch </a:t>
            </a:r>
            <a:r>
              <a:rPr b="1" lang="en-US">
                <a:solidFill>
                  <a:srgbClr val="525252"/>
                </a:solidFill>
                <a:latin typeface="Courier"/>
                <a:ea typeface="Courier"/>
                <a:cs typeface="Courier"/>
                <a:sym typeface="Courier"/>
              </a:rPr>
              <a:t>DocName</a:t>
            </a:r>
            <a:endParaRPr b="1">
              <a:solidFill>
                <a:srgbClr val="525252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Edit the text file     </a:t>
            </a:r>
            <a:r>
              <a:rPr b="1" lang="en-US">
                <a:latin typeface="Courier"/>
                <a:ea typeface="Courier"/>
                <a:cs typeface="Courier"/>
                <a:sym typeface="Courier"/>
              </a:rPr>
              <a:t>nano </a:t>
            </a:r>
            <a:r>
              <a:rPr b="1" lang="en-US">
                <a:solidFill>
                  <a:srgbClr val="525252"/>
                </a:solidFill>
                <a:latin typeface="Courier"/>
                <a:ea typeface="Courier"/>
                <a:cs typeface="Courier"/>
                <a:sym typeface="Courier"/>
              </a:rPr>
              <a:t>DocName</a:t>
            </a:r>
            <a:endParaRPr b="1">
              <a:solidFill>
                <a:srgbClr val="525252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Display the text file in the Terminal     </a:t>
            </a:r>
            <a:r>
              <a:rPr b="1" lang="en-US">
                <a:latin typeface="Courier"/>
                <a:ea typeface="Courier"/>
                <a:cs typeface="Courier"/>
                <a:sym typeface="Courier"/>
              </a:rPr>
              <a:t>cat </a:t>
            </a:r>
            <a:r>
              <a:rPr b="1" lang="en-US">
                <a:solidFill>
                  <a:srgbClr val="525252"/>
                </a:solidFill>
                <a:latin typeface="Courier"/>
                <a:ea typeface="Courier"/>
                <a:cs typeface="Courier"/>
                <a:sym typeface="Courier"/>
              </a:rPr>
              <a:t>DocName</a:t>
            </a:r>
            <a:endParaRPr b="1">
              <a:solidFill>
                <a:srgbClr val="525252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Remove the text file      </a:t>
            </a:r>
            <a:r>
              <a:rPr b="1" lang="en-US">
                <a:latin typeface="Courier"/>
                <a:ea typeface="Courier"/>
                <a:cs typeface="Courier"/>
                <a:sym typeface="Courier"/>
              </a:rPr>
              <a:t>rm </a:t>
            </a:r>
            <a:r>
              <a:rPr b="1" lang="en-US">
                <a:solidFill>
                  <a:srgbClr val="525252"/>
                </a:solidFill>
                <a:latin typeface="Courier"/>
                <a:ea typeface="Courier"/>
                <a:cs typeface="Courier"/>
                <a:sym typeface="Courier"/>
              </a:rPr>
              <a:t>DocName</a:t>
            </a:r>
            <a:endParaRPr b="1">
              <a:solidFill>
                <a:srgbClr val="525252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Navigate back to the Desktop   </a:t>
            </a:r>
            <a:r>
              <a:rPr b="1" lang="en-US">
                <a:latin typeface="Courier"/>
                <a:ea typeface="Courier"/>
                <a:cs typeface="Courier"/>
                <a:sym typeface="Courier"/>
              </a:rPr>
              <a:t>cd ..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Remove the directory     </a:t>
            </a:r>
            <a:r>
              <a:rPr b="1" lang="en-US">
                <a:latin typeface="Courier"/>
                <a:ea typeface="Courier"/>
                <a:cs typeface="Courier"/>
                <a:sym typeface="Courier"/>
              </a:rPr>
              <a:t>rmdir </a:t>
            </a:r>
            <a:r>
              <a:rPr b="1" lang="en-US">
                <a:solidFill>
                  <a:srgbClr val="525252"/>
                </a:solidFill>
                <a:latin typeface="Courier"/>
                <a:ea typeface="Courier"/>
                <a:cs typeface="Courier"/>
                <a:sym typeface="Courier"/>
              </a:rPr>
              <a:t>FolderName</a:t>
            </a:r>
            <a:endParaRPr b="1">
              <a:solidFill>
                <a:srgbClr val="525252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  <p:sp>
        <p:nvSpPr>
          <p:cNvPr id="279" name="Google Shape;279;p36"/>
          <p:cNvSpPr/>
          <p:nvPr/>
        </p:nvSpPr>
        <p:spPr>
          <a:xfrm>
            <a:off x="5632910" y="1895028"/>
            <a:ext cx="3094530" cy="299531"/>
          </a:xfrm>
          <a:prstGeom prst="rect">
            <a:avLst/>
          </a:prstGeom>
          <a:solidFill>
            <a:srgbClr val="69419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69419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0" name="Google Shape;280;p36"/>
          <p:cNvSpPr/>
          <p:nvPr/>
        </p:nvSpPr>
        <p:spPr>
          <a:xfrm>
            <a:off x="4721518" y="2296767"/>
            <a:ext cx="3094530" cy="299531"/>
          </a:xfrm>
          <a:prstGeom prst="rect">
            <a:avLst/>
          </a:prstGeom>
          <a:solidFill>
            <a:srgbClr val="69419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69419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" name="Google Shape;281;p36"/>
          <p:cNvSpPr/>
          <p:nvPr/>
        </p:nvSpPr>
        <p:spPr>
          <a:xfrm>
            <a:off x="5512594" y="2721787"/>
            <a:ext cx="3094530" cy="299531"/>
          </a:xfrm>
          <a:prstGeom prst="rect">
            <a:avLst/>
          </a:prstGeom>
          <a:solidFill>
            <a:srgbClr val="69419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69419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36"/>
          <p:cNvSpPr/>
          <p:nvPr/>
        </p:nvSpPr>
        <p:spPr>
          <a:xfrm>
            <a:off x="3449179" y="3154967"/>
            <a:ext cx="3094530" cy="299531"/>
          </a:xfrm>
          <a:prstGeom prst="rect">
            <a:avLst/>
          </a:prstGeom>
          <a:solidFill>
            <a:srgbClr val="69419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69419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3" name="Google Shape;283;p36"/>
          <p:cNvSpPr/>
          <p:nvPr/>
        </p:nvSpPr>
        <p:spPr>
          <a:xfrm>
            <a:off x="5632910" y="3569971"/>
            <a:ext cx="3094530" cy="299531"/>
          </a:xfrm>
          <a:prstGeom prst="rect">
            <a:avLst/>
          </a:prstGeom>
          <a:solidFill>
            <a:srgbClr val="69419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69419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4" name="Google Shape;284;p36"/>
          <p:cNvSpPr/>
          <p:nvPr/>
        </p:nvSpPr>
        <p:spPr>
          <a:xfrm>
            <a:off x="3918776" y="4025880"/>
            <a:ext cx="3094530" cy="299531"/>
          </a:xfrm>
          <a:prstGeom prst="rect">
            <a:avLst/>
          </a:prstGeom>
          <a:solidFill>
            <a:srgbClr val="69419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69419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" name="Google Shape;285;p36"/>
          <p:cNvSpPr/>
          <p:nvPr/>
        </p:nvSpPr>
        <p:spPr>
          <a:xfrm>
            <a:off x="4986463" y="4440884"/>
            <a:ext cx="3094530" cy="299531"/>
          </a:xfrm>
          <a:prstGeom prst="rect">
            <a:avLst/>
          </a:prstGeom>
          <a:solidFill>
            <a:srgbClr val="69419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69419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6" name="Google Shape;286;p36"/>
          <p:cNvSpPr/>
          <p:nvPr/>
        </p:nvSpPr>
        <p:spPr>
          <a:xfrm>
            <a:off x="4117924" y="4869467"/>
            <a:ext cx="3094530" cy="299531"/>
          </a:xfrm>
          <a:prstGeom prst="rect">
            <a:avLst/>
          </a:prstGeom>
          <a:solidFill>
            <a:srgbClr val="69419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69419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7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Directories/Text Files (On Your Own)</a:t>
            </a:r>
            <a:endParaRPr/>
          </a:p>
        </p:txBody>
      </p:sp>
      <p:sp>
        <p:nvSpPr>
          <p:cNvPr id="292" name="Google Shape;292;p37"/>
          <p:cNvSpPr txBox="1"/>
          <p:nvPr>
            <p:ph idx="1" type="body"/>
          </p:nvPr>
        </p:nvSpPr>
        <p:spPr>
          <a:xfrm>
            <a:off x="628650" y="1895337"/>
            <a:ext cx="8425113" cy="36675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0000" lnSpcReduction="20000"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Create a Text File on the Desktop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>
                <a:solidFill>
                  <a:schemeClr val="dk1"/>
                </a:solidFill>
              </a:rPr>
              <a:t>Edit the text file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>
                <a:solidFill>
                  <a:schemeClr val="dk1"/>
                </a:solidFill>
              </a:rPr>
              <a:t>Create a folder on the desktop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>
                <a:solidFill>
                  <a:schemeClr val="dk1"/>
                </a:solidFill>
              </a:rPr>
              <a:t>Create another folder inside of that folder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>
                <a:solidFill>
                  <a:schemeClr val="dk1"/>
                </a:solidFill>
              </a:rPr>
              <a:t>Create a file inside the new folder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>
                <a:solidFill>
                  <a:schemeClr val="dk1"/>
                </a:solidFill>
              </a:rPr>
              <a:t>Edit the file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>
                <a:solidFill>
                  <a:schemeClr val="dk1"/>
                </a:solidFill>
              </a:rPr>
              <a:t>Read the file in the Terminal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>
                <a:solidFill>
                  <a:schemeClr val="dk1"/>
                </a:solidFill>
              </a:rPr>
              <a:t>Navigate back to the Desktop and delete all the files/directories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>
                <a:solidFill>
                  <a:schemeClr val="dk1"/>
                </a:solidFill>
              </a:rPr>
              <a:t>																								rm -rf</a:t>
            </a:r>
            <a:endParaRPr/>
          </a:p>
        </p:txBody>
      </p:sp>
      <p:sp>
        <p:nvSpPr>
          <p:cNvPr id="293" name="Google Shape;293;p37"/>
          <p:cNvSpPr/>
          <p:nvPr/>
        </p:nvSpPr>
        <p:spPr>
          <a:xfrm>
            <a:off x="5803568" y="5039360"/>
            <a:ext cx="1643712" cy="265442"/>
          </a:xfrm>
          <a:prstGeom prst="rect">
            <a:avLst/>
          </a:prstGeom>
          <a:solidFill>
            <a:srgbClr val="69419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69419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" name="Google Shape;298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02315" y="2539624"/>
            <a:ext cx="3693111" cy="2529920"/>
          </a:xfrm>
          <a:prstGeom prst="rect">
            <a:avLst/>
          </a:prstGeom>
          <a:noFill/>
          <a:ln cap="flat" cmpd="sng" w="25400">
            <a:solidFill>
              <a:srgbClr val="545BA7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99" name="Google Shape;299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7387" y="2491445"/>
            <a:ext cx="3114549" cy="2025398"/>
          </a:xfrm>
          <a:prstGeom prst="rect">
            <a:avLst/>
          </a:prstGeom>
          <a:noFill/>
          <a:ln cap="flat" cmpd="sng" w="28575">
            <a:solidFill>
              <a:srgbClr val="545BA7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00" name="Google Shape;300;p3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533151" y="3856015"/>
            <a:ext cx="2883069" cy="1669986"/>
          </a:xfrm>
          <a:prstGeom prst="rect">
            <a:avLst/>
          </a:prstGeom>
          <a:noFill/>
          <a:ln cap="flat" cmpd="sng" w="28575">
            <a:solidFill>
              <a:srgbClr val="545BA7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01" name="Google Shape;301;p38"/>
          <p:cNvSpPr txBox="1"/>
          <p:nvPr>
            <p:ph type="title"/>
          </p:nvPr>
        </p:nvSpPr>
        <p:spPr>
          <a:xfrm>
            <a:off x="628650" y="365126"/>
            <a:ext cx="7886700" cy="74458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Dirty screen?</a:t>
            </a:r>
            <a:endParaRPr/>
          </a:p>
        </p:txBody>
      </p:sp>
      <p:sp>
        <p:nvSpPr>
          <p:cNvPr id="302" name="Google Shape;302;p38"/>
          <p:cNvSpPr txBox="1"/>
          <p:nvPr>
            <p:ph idx="1" type="body"/>
          </p:nvPr>
        </p:nvSpPr>
        <p:spPr>
          <a:xfrm>
            <a:off x="628650" y="132847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If you have too much text on your screen, use the </a:t>
            </a:r>
            <a:r>
              <a:rPr b="1" lang="en-US" sz="2400">
                <a:latin typeface="Courier"/>
                <a:ea typeface="Courier"/>
                <a:cs typeface="Courier"/>
                <a:sym typeface="Courier"/>
              </a:rPr>
              <a:t>clear</a:t>
            </a:r>
            <a:r>
              <a:rPr lang="en-US" sz="2400"/>
              <a:t> command to clear all text from the screen.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b="1" lang="en-US">
                <a:latin typeface="Courier"/>
                <a:ea typeface="Courier"/>
                <a:cs typeface="Courier"/>
                <a:sym typeface="Courier"/>
              </a:rPr>
              <a:t>clear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</p:txBody>
      </p:sp>
      <p:sp>
        <p:nvSpPr>
          <p:cNvPr id="303" name="Google Shape;303;p38"/>
          <p:cNvSpPr txBox="1"/>
          <p:nvPr/>
        </p:nvSpPr>
        <p:spPr>
          <a:xfrm>
            <a:off x="380599" y="4727277"/>
            <a:ext cx="2122903" cy="557845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25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Using the clear command will erase all the previous commands from the Terminal</a:t>
            </a:r>
            <a:endParaRPr/>
          </a:p>
        </p:txBody>
      </p:sp>
      <p:cxnSp>
        <p:nvCxnSpPr>
          <p:cNvPr id="304" name="Google Shape;304;p38"/>
          <p:cNvCxnSpPr/>
          <p:nvPr/>
        </p:nvCxnSpPr>
        <p:spPr>
          <a:xfrm flipH="1" rot="10800000">
            <a:off x="1189608" y="3888420"/>
            <a:ext cx="554771" cy="838857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305" name="Google Shape;305;p38"/>
          <p:cNvCxnSpPr/>
          <p:nvPr/>
        </p:nvCxnSpPr>
        <p:spPr>
          <a:xfrm flipH="1" rot="10800000">
            <a:off x="2360711" y="4307848"/>
            <a:ext cx="703749" cy="455303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miter lim="400000"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9"/>
          <p:cNvSpPr txBox="1"/>
          <p:nvPr>
            <p:ph type="title"/>
          </p:nvPr>
        </p:nvSpPr>
        <p:spPr>
          <a:xfrm>
            <a:off x="628650" y="365126"/>
            <a:ext cx="7886700" cy="94876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Reading Files</a:t>
            </a:r>
            <a:endParaRPr/>
          </a:p>
        </p:txBody>
      </p:sp>
      <p:sp>
        <p:nvSpPr>
          <p:cNvPr id="311" name="Google Shape;311;p39"/>
          <p:cNvSpPr txBox="1"/>
          <p:nvPr>
            <p:ph idx="1" type="body"/>
          </p:nvPr>
        </p:nvSpPr>
        <p:spPr>
          <a:xfrm>
            <a:off x="628650" y="1464816"/>
            <a:ext cx="8249020" cy="47121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Navigate back to the CourseFiles Folder</a:t>
            </a:r>
            <a:endParaRPr/>
          </a:p>
          <a:p>
            <a:pPr indent="0" lvl="1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b="1" lang="en-US">
                <a:latin typeface="Courier"/>
                <a:ea typeface="Courier"/>
                <a:cs typeface="Courier"/>
                <a:sym typeface="Courier"/>
              </a:rPr>
              <a:t>cd ~/CourseFiles</a:t>
            </a:r>
            <a:endParaRPr b="1">
              <a:latin typeface="Courier"/>
              <a:ea typeface="Courier"/>
              <a:cs typeface="Courier"/>
              <a:sym typeface="Courier"/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Navigate into the documents folder</a:t>
            </a:r>
            <a:endParaRPr/>
          </a:p>
          <a:p>
            <a:pPr indent="0" lvl="1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b="1" lang="en-US">
                <a:latin typeface="Courier"/>
                <a:ea typeface="Courier"/>
                <a:cs typeface="Courier"/>
                <a:sym typeface="Courier"/>
              </a:rPr>
              <a:t>cd Cybersecurity/documents</a:t>
            </a:r>
            <a:endParaRPr/>
          </a:p>
        </p:txBody>
      </p:sp>
      <p:pic>
        <p:nvPicPr>
          <p:cNvPr descr="Graphical user interface, application&#10;&#10;Description automatically generated" id="312" name="Google Shape;31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12660" y="1464816"/>
            <a:ext cx="1209675" cy="1171575"/>
          </a:xfrm>
          <a:prstGeom prst="rect">
            <a:avLst/>
          </a:prstGeom>
          <a:noFill/>
          <a:ln cap="flat" cmpd="sng" w="28575">
            <a:solidFill>
              <a:srgbClr val="545BA7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13" name="Google Shape;313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81416" y="3410139"/>
            <a:ext cx="5812764" cy="2711556"/>
          </a:xfrm>
          <a:prstGeom prst="rect">
            <a:avLst/>
          </a:prstGeom>
          <a:noFill/>
          <a:ln cap="flat" cmpd="sng" w="28575">
            <a:solidFill>
              <a:srgbClr val="545BA7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8" name="Google Shape;318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4762" y="3617748"/>
            <a:ext cx="4097348" cy="1357660"/>
          </a:xfrm>
          <a:prstGeom prst="rect">
            <a:avLst/>
          </a:prstGeom>
          <a:noFill/>
          <a:ln cap="flat" cmpd="sng" w="28575">
            <a:solidFill>
              <a:srgbClr val="545BA7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19" name="Google Shape;319;p40"/>
          <p:cNvSpPr txBox="1"/>
          <p:nvPr>
            <p:ph type="title"/>
          </p:nvPr>
        </p:nvSpPr>
        <p:spPr>
          <a:xfrm>
            <a:off x="628650" y="365126"/>
            <a:ext cx="7886700" cy="94876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Reading Files (Watch) </a:t>
            </a:r>
            <a:endParaRPr/>
          </a:p>
        </p:txBody>
      </p:sp>
      <p:sp>
        <p:nvSpPr>
          <p:cNvPr id="320" name="Google Shape;320;p40"/>
          <p:cNvSpPr txBox="1"/>
          <p:nvPr>
            <p:ph idx="1" type="body"/>
          </p:nvPr>
        </p:nvSpPr>
        <p:spPr>
          <a:xfrm>
            <a:off x="628650" y="1526959"/>
            <a:ext cx="7886700" cy="46500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List all the files</a:t>
            </a:r>
            <a:endParaRPr/>
          </a:p>
          <a:p>
            <a:pPr indent="0" lvl="1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b="1" lang="en-US">
                <a:latin typeface="Courier"/>
                <a:ea typeface="Courier"/>
                <a:cs typeface="Courier"/>
                <a:sym typeface="Courier"/>
              </a:rPr>
              <a:t>ls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The </a:t>
            </a:r>
            <a:r>
              <a:rPr b="1" lang="en-US"/>
              <a:t>cat</a:t>
            </a:r>
            <a:r>
              <a:rPr lang="en-US"/>
              <a:t> command can be used to read an entire file</a:t>
            </a:r>
            <a:endParaRPr/>
          </a:p>
          <a:p>
            <a:pPr indent="0" lvl="1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b="1" lang="en-US">
                <a:latin typeface="Courier"/>
                <a:ea typeface="Courier"/>
                <a:cs typeface="Courier"/>
                <a:sym typeface="Courier"/>
              </a:rPr>
              <a:t>cat gatsby.txt</a:t>
            </a:r>
            <a:endParaRPr/>
          </a:p>
        </p:txBody>
      </p:sp>
      <p:sp>
        <p:nvSpPr>
          <p:cNvPr id="321" name="Google Shape;321;p40"/>
          <p:cNvSpPr txBox="1"/>
          <p:nvPr/>
        </p:nvSpPr>
        <p:spPr>
          <a:xfrm>
            <a:off x="2662160" y="5674510"/>
            <a:ext cx="2122903" cy="407804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Notice the cat command will list the contents of the entire file</a:t>
            </a:r>
            <a:endParaRPr/>
          </a:p>
        </p:txBody>
      </p:sp>
      <p:cxnSp>
        <p:nvCxnSpPr>
          <p:cNvPr id="322" name="Google Shape;322;p40"/>
          <p:cNvCxnSpPr/>
          <p:nvPr/>
        </p:nvCxnSpPr>
        <p:spPr>
          <a:xfrm rot="10800000">
            <a:off x="1499044" y="5043897"/>
            <a:ext cx="1607158" cy="642155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pic>
        <p:nvPicPr>
          <p:cNvPr id="323" name="Google Shape;323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38222" y="3130142"/>
            <a:ext cx="3809775" cy="2332871"/>
          </a:xfrm>
          <a:prstGeom prst="rect">
            <a:avLst/>
          </a:prstGeom>
          <a:noFill/>
          <a:ln cap="flat" cmpd="sng" w="28575">
            <a:solidFill>
              <a:srgbClr val="545BA7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324" name="Google Shape;324;p40"/>
          <p:cNvCxnSpPr/>
          <p:nvPr/>
        </p:nvCxnSpPr>
        <p:spPr>
          <a:xfrm flipH="1" rot="10800000">
            <a:off x="4642272" y="5180060"/>
            <a:ext cx="703749" cy="455303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miter lim="400000"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41"/>
          <p:cNvSpPr txBox="1"/>
          <p:nvPr>
            <p:ph type="title"/>
          </p:nvPr>
        </p:nvSpPr>
        <p:spPr>
          <a:xfrm>
            <a:off x="628650" y="365126"/>
            <a:ext cx="7886700" cy="94876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Reading Files (Watch) </a:t>
            </a:r>
            <a:endParaRPr/>
          </a:p>
        </p:txBody>
      </p:sp>
      <p:sp>
        <p:nvSpPr>
          <p:cNvPr id="330" name="Google Shape;330;p41"/>
          <p:cNvSpPr txBox="1"/>
          <p:nvPr>
            <p:ph idx="1" type="body"/>
          </p:nvPr>
        </p:nvSpPr>
        <p:spPr>
          <a:xfrm>
            <a:off x="628650" y="1526959"/>
            <a:ext cx="7886700" cy="46500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Use </a:t>
            </a:r>
            <a:r>
              <a:rPr b="1" lang="en-US"/>
              <a:t>head</a:t>
            </a:r>
            <a:r>
              <a:rPr lang="en-US"/>
              <a:t> to list just the first 10 lines of the file</a:t>
            </a:r>
            <a:endParaRPr/>
          </a:p>
          <a:p>
            <a:pPr indent="0" lvl="1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b="1" lang="en-US">
                <a:latin typeface="Courier"/>
                <a:ea typeface="Courier"/>
                <a:cs typeface="Courier"/>
                <a:sym typeface="Courier"/>
              </a:rPr>
              <a:t>head gatsby.txt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Use </a:t>
            </a:r>
            <a:r>
              <a:rPr b="1" lang="en-US"/>
              <a:t>tail</a:t>
            </a:r>
            <a:r>
              <a:rPr lang="en-US"/>
              <a:t> to list the last 10 lines of the file</a:t>
            </a:r>
            <a:endParaRPr/>
          </a:p>
          <a:p>
            <a:pPr indent="0" lvl="1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b="1" lang="en-US">
                <a:latin typeface="Courier"/>
                <a:ea typeface="Courier"/>
                <a:cs typeface="Courier"/>
                <a:sym typeface="Courier"/>
              </a:rPr>
              <a:t>tail gatsby.txt</a:t>
            </a:r>
            <a:endParaRPr/>
          </a:p>
        </p:txBody>
      </p:sp>
      <p:pic>
        <p:nvPicPr>
          <p:cNvPr id="331" name="Google Shape;331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19691" y="3396092"/>
            <a:ext cx="4607531" cy="1817650"/>
          </a:xfrm>
          <a:prstGeom prst="rect">
            <a:avLst/>
          </a:prstGeom>
          <a:noFill/>
          <a:ln cap="flat" cmpd="sng" w="28575">
            <a:solidFill>
              <a:srgbClr val="545BA7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32" name="Google Shape;332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54388" y="3851961"/>
            <a:ext cx="4328425" cy="2622186"/>
          </a:xfrm>
          <a:prstGeom prst="rect">
            <a:avLst/>
          </a:prstGeom>
          <a:noFill/>
          <a:ln cap="flat" cmpd="sng" w="28575">
            <a:solidFill>
              <a:srgbClr val="545BA7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337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41703" y="3458865"/>
            <a:ext cx="4490100" cy="1605399"/>
          </a:xfrm>
          <a:prstGeom prst="rect">
            <a:avLst/>
          </a:prstGeom>
          <a:noFill/>
          <a:ln cap="flat" cmpd="sng" w="28575">
            <a:solidFill>
              <a:srgbClr val="545BA7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38" name="Google Shape;338;p42"/>
          <p:cNvSpPr txBox="1"/>
          <p:nvPr>
            <p:ph type="title"/>
          </p:nvPr>
        </p:nvSpPr>
        <p:spPr>
          <a:xfrm>
            <a:off x="628650" y="365126"/>
            <a:ext cx="7886700" cy="94876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Reading Files (Watch) </a:t>
            </a:r>
            <a:endParaRPr/>
          </a:p>
        </p:txBody>
      </p:sp>
      <p:sp>
        <p:nvSpPr>
          <p:cNvPr id="339" name="Google Shape;339;p42"/>
          <p:cNvSpPr txBox="1"/>
          <p:nvPr>
            <p:ph idx="1" type="body"/>
          </p:nvPr>
        </p:nvSpPr>
        <p:spPr>
          <a:xfrm>
            <a:off x="628649" y="1526959"/>
            <a:ext cx="8266775" cy="46500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Use the </a:t>
            </a:r>
            <a:r>
              <a:rPr b="1" lang="en-US"/>
              <a:t>wc</a:t>
            </a:r>
            <a:r>
              <a:rPr lang="en-US"/>
              <a:t> (word count) command to count the total number of words in a file</a:t>
            </a:r>
            <a:endParaRPr/>
          </a:p>
          <a:p>
            <a:pPr indent="0" lvl="1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b="1" lang="en-US">
                <a:latin typeface="Courier"/>
                <a:ea typeface="Courier"/>
                <a:cs typeface="Courier"/>
                <a:sym typeface="Courier"/>
              </a:rPr>
              <a:t>wc constitution.txt</a:t>
            </a:r>
            <a:endParaRPr/>
          </a:p>
          <a:p>
            <a:pPr indent="0" lvl="1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b="1" lang="en-US">
                <a:latin typeface="Courier"/>
                <a:ea typeface="Courier"/>
                <a:cs typeface="Courier"/>
                <a:sym typeface="Courier"/>
              </a:rPr>
              <a:t>wc constitution.txt declaration.txt anthem.txt</a:t>
            </a:r>
            <a:endParaRPr/>
          </a:p>
        </p:txBody>
      </p:sp>
      <p:sp>
        <p:nvSpPr>
          <p:cNvPr id="340" name="Google Shape;340;p42"/>
          <p:cNvSpPr txBox="1"/>
          <p:nvPr/>
        </p:nvSpPr>
        <p:spPr>
          <a:xfrm>
            <a:off x="4878463" y="5416711"/>
            <a:ext cx="2122903" cy="407804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Notice more than one file can be counted at once</a:t>
            </a:r>
            <a:endParaRPr/>
          </a:p>
        </p:txBody>
      </p:sp>
      <p:cxnSp>
        <p:nvCxnSpPr>
          <p:cNvPr id="341" name="Google Shape;341;p42"/>
          <p:cNvCxnSpPr/>
          <p:nvPr/>
        </p:nvCxnSpPr>
        <p:spPr>
          <a:xfrm rot="10800000">
            <a:off x="4474397" y="4809286"/>
            <a:ext cx="921978" cy="509956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342" name="Google Shape;342;p42"/>
          <p:cNvSpPr txBox="1"/>
          <p:nvPr/>
        </p:nvSpPr>
        <p:spPr>
          <a:xfrm>
            <a:off x="1633285" y="5596695"/>
            <a:ext cx="740919" cy="407804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Number of Lines</a:t>
            </a:r>
            <a:endParaRPr/>
          </a:p>
        </p:txBody>
      </p:sp>
      <p:cxnSp>
        <p:nvCxnSpPr>
          <p:cNvPr id="343" name="Google Shape;343;p42"/>
          <p:cNvCxnSpPr/>
          <p:nvPr/>
        </p:nvCxnSpPr>
        <p:spPr>
          <a:xfrm flipH="1" rot="10800000">
            <a:off x="2166338" y="4993085"/>
            <a:ext cx="142285" cy="541858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344" name="Google Shape;344;p42"/>
          <p:cNvSpPr txBox="1"/>
          <p:nvPr/>
        </p:nvSpPr>
        <p:spPr>
          <a:xfrm>
            <a:off x="2395978" y="5644919"/>
            <a:ext cx="740919" cy="407804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Number of Words</a:t>
            </a:r>
            <a:endParaRPr/>
          </a:p>
        </p:txBody>
      </p:sp>
      <p:sp>
        <p:nvSpPr>
          <p:cNvPr id="345" name="Google Shape;345;p42"/>
          <p:cNvSpPr txBox="1"/>
          <p:nvPr/>
        </p:nvSpPr>
        <p:spPr>
          <a:xfrm>
            <a:off x="3294012" y="5644919"/>
            <a:ext cx="740919" cy="407804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Number of Bytes</a:t>
            </a:r>
            <a:endParaRPr/>
          </a:p>
        </p:txBody>
      </p:sp>
      <p:cxnSp>
        <p:nvCxnSpPr>
          <p:cNvPr id="346" name="Google Shape;346;p42"/>
          <p:cNvCxnSpPr/>
          <p:nvPr/>
        </p:nvCxnSpPr>
        <p:spPr>
          <a:xfrm flipH="1" rot="10800000">
            <a:off x="2740674" y="5086001"/>
            <a:ext cx="25764" cy="510694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347" name="Google Shape;347;p42"/>
          <p:cNvCxnSpPr/>
          <p:nvPr/>
        </p:nvCxnSpPr>
        <p:spPr>
          <a:xfrm rot="10800000">
            <a:off x="3191847" y="5069740"/>
            <a:ext cx="388018" cy="517847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miter lim="400000"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6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The Linux 101 Lab</a:t>
            </a:r>
            <a:endParaRPr/>
          </a:p>
        </p:txBody>
      </p:sp>
      <p:sp>
        <p:nvSpPr>
          <p:cNvPr id="111" name="Google Shape;111;p16"/>
          <p:cNvSpPr txBox="1"/>
          <p:nvPr>
            <p:ph idx="1" type="body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Linux Overview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Explore the Filesystem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Directories/Text Files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Reading Files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Move/Copy Files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43"/>
          <p:cNvSpPr txBox="1"/>
          <p:nvPr>
            <p:ph type="title"/>
          </p:nvPr>
        </p:nvSpPr>
        <p:spPr>
          <a:xfrm>
            <a:off x="628650" y="365126"/>
            <a:ext cx="7886700" cy="10197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Reading Files (Together)</a:t>
            </a:r>
            <a:endParaRPr/>
          </a:p>
        </p:txBody>
      </p:sp>
      <p:sp>
        <p:nvSpPr>
          <p:cNvPr id="353" name="Google Shape;353;p43"/>
          <p:cNvSpPr txBox="1"/>
          <p:nvPr>
            <p:ph idx="1" type="body"/>
          </p:nvPr>
        </p:nvSpPr>
        <p:spPr>
          <a:xfrm>
            <a:off x="566505" y="1605002"/>
            <a:ext cx="8515351" cy="33576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List the last ten lines of declaration.txt</a:t>
            </a:r>
            <a:endParaRPr/>
          </a:p>
          <a:p>
            <a:pPr indent="0" lvl="1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b="1" lang="en-US" sz="2000">
                <a:latin typeface="Courier"/>
                <a:ea typeface="Courier"/>
                <a:cs typeface="Courier"/>
                <a:sym typeface="Courier"/>
              </a:rPr>
              <a:t>tail declaration.txt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List the first 10 lines of treasureisland.txt and sherlock.txt</a:t>
            </a:r>
            <a:endParaRPr/>
          </a:p>
          <a:p>
            <a:pPr indent="0" lvl="1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b="1" lang="en-US" sz="2000">
                <a:latin typeface="Courier"/>
                <a:ea typeface="Courier"/>
                <a:cs typeface="Courier"/>
                <a:sym typeface="Courier"/>
              </a:rPr>
              <a:t>head treasureisland.txt</a:t>
            </a:r>
            <a:endParaRPr/>
          </a:p>
          <a:p>
            <a:pPr indent="0" lvl="1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b="1" lang="en-US" sz="2000">
                <a:latin typeface="Courier"/>
                <a:ea typeface="Courier"/>
                <a:cs typeface="Courier"/>
                <a:sym typeface="Courier"/>
              </a:rPr>
              <a:t>head sherlock.txt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Count the number of words in artwar.txt, anthem.txt, and constitution.txt</a:t>
            </a:r>
            <a:endParaRPr/>
          </a:p>
          <a:p>
            <a:pPr indent="0" lvl="1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b="1" lang="en-US" sz="2000">
                <a:latin typeface="Courier"/>
                <a:ea typeface="Courier"/>
                <a:cs typeface="Courier"/>
                <a:sym typeface="Courier"/>
              </a:rPr>
              <a:t>wc</a:t>
            </a:r>
            <a:r>
              <a:rPr b="1" lang="en-US" sz="2000"/>
              <a:t> </a:t>
            </a:r>
            <a:r>
              <a:rPr b="1" lang="en-US" sz="2000">
                <a:latin typeface="Courier"/>
                <a:ea typeface="Courier"/>
                <a:cs typeface="Courier"/>
                <a:sym typeface="Courier"/>
              </a:rPr>
              <a:t>artwar.txt anthem.txt constitution.txt</a:t>
            </a:r>
            <a:endParaRPr/>
          </a:p>
        </p:txBody>
      </p:sp>
      <p:sp>
        <p:nvSpPr>
          <p:cNvPr id="354" name="Google Shape;354;p43"/>
          <p:cNvSpPr/>
          <p:nvPr/>
        </p:nvSpPr>
        <p:spPr>
          <a:xfrm>
            <a:off x="1061085" y="2068509"/>
            <a:ext cx="3094530" cy="299531"/>
          </a:xfrm>
          <a:prstGeom prst="rect">
            <a:avLst/>
          </a:prstGeom>
          <a:solidFill>
            <a:srgbClr val="69419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69419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5" name="Google Shape;355;p43"/>
          <p:cNvSpPr/>
          <p:nvPr/>
        </p:nvSpPr>
        <p:spPr>
          <a:xfrm>
            <a:off x="1061085" y="2814563"/>
            <a:ext cx="4430444" cy="624270"/>
          </a:xfrm>
          <a:prstGeom prst="rect">
            <a:avLst/>
          </a:prstGeom>
          <a:solidFill>
            <a:srgbClr val="69419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69419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6" name="Google Shape;356;p43"/>
          <p:cNvSpPr/>
          <p:nvPr/>
        </p:nvSpPr>
        <p:spPr>
          <a:xfrm>
            <a:off x="1061085" y="3885356"/>
            <a:ext cx="6271870" cy="299531"/>
          </a:xfrm>
          <a:prstGeom prst="rect">
            <a:avLst/>
          </a:prstGeom>
          <a:solidFill>
            <a:srgbClr val="69419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69419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44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Reading Files (On Your Own)</a:t>
            </a:r>
            <a:endParaRPr/>
          </a:p>
        </p:txBody>
      </p:sp>
      <p:sp>
        <p:nvSpPr>
          <p:cNvPr id="362" name="Google Shape;362;p44"/>
          <p:cNvSpPr txBox="1"/>
          <p:nvPr>
            <p:ph idx="1" type="body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List the first ten lines of frost.txt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Count the number of words in meditations.txt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List the last ten lines of yankee.txt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Count the number of words in yankee.txt and twocities.txt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36036" y="2469334"/>
            <a:ext cx="2346217" cy="3609975"/>
          </a:xfrm>
          <a:prstGeom prst="rect">
            <a:avLst/>
          </a:prstGeom>
          <a:noFill/>
          <a:ln cap="flat" cmpd="sng" w="28575">
            <a:solidFill>
              <a:srgbClr val="545BA7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68" name="Google Shape;368;p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45924" y="2986656"/>
            <a:ext cx="3050579" cy="2724095"/>
          </a:xfrm>
          <a:prstGeom prst="rect">
            <a:avLst/>
          </a:prstGeom>
          <a:noFill/>
          <a:ln cap="flat" cmpd="sng" w="28575">
            <a:solidFill>
              <a:srgbClr val="545BA7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69" name="Google Shape;369;p45"/>
          <p:cNvSpPr txBox="1"/>
          <p:nvPr>
            <p:ph type="title"/>
          </p:nvPr>
        </p:nvSpPr>
        <p:spPr>
          <a:xfrm>
            <a:off x="628650" y="365127"/>
            <a:ext cx="7886700" cy="82448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Former Commands?</a:t>
            </a:r>
            <a:endParaRPr/>
          </a:p>
        </p:txBody>
      </p:sp>
      <p:sp>
        <p:nvSpPr>
          <p:cNvPr id="370" name="Google Shape;370;p45"/>
          <p:cNvSpPr txBox="1"/>
          <p:nvPr>
            <p:ph idx="1" type="body"/>
          </p:nvPr>
        </p:nvSpPr>
        <p:spPr>
          <a:xfrm>
            <a:off x="628650" y="1526960"/>
            <a:ext cx="7886700" cy="45523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If you want to see all the previous commands that you have typed, use the </a:t>
            </a:r>
            <a:r>
              <a:rPr b="1" lang="en-US">
                <a:latin typeface="Courier"/>
                <a:ea typeface="Courier"/>
                <a:cs typeface="Courier"/>
                <a:sym typeface="Courier"/>
              </a:rPr>
              <a:t>history </a:t>
            </a:r>
            <a:r>
              <a:rPr lang="en-US"/>
              <a:t>command</a:t>
            </a:r>
            <a:endParaRPr/>
          </a:p>
        </p:txBody>
      </p:sp>
      <p:sp>
        <p:nvSpPr>
          <p:cNvPr id="371" name="Google Shape;371;p45"/>
          <p:cNvSpPr txBox="1"/>
          <p:nvPr/>
        </p:nvSpPr>
        <p:spPr>
          <a:xfrm>
            <a:off x="4385088" y="4418889"/>
            <a:ext cx="1768647" cy="557845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25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The history command will show the former commands used in the Terminal</a:t>
            </a:r>
            <a:endParaRPr/>
          </a:p>
        </p:txBody>
      </p:sp>
      <p:cxnSp>
        <p:nvCxnSpPr>
          <p:cNvPr id="372" name="Google Shape;372;p45"/>
          <p:cNvCxnSpPr/>
          <p:nvPr/>
        </p:nvCxnSpPr>
        <p:spPr>
          <a:xfrm flipH="1">
            <a:off x="2017986" y="4976734"/>
            <a:ext cx="2154665" cy="583238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373" name="Google Shape;373;p45"/>
          <p:cNvCxnSpPr/>
          <p:nvPr/>
        </p:nvCxnSpPr>
        <p:spPr>
          <a:xfrm flipH="1" rot="10800000">
            <a:off x="6122436" y="4121053"/>
            <a:ext cx="703749" cy="455303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miter lim="400000"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46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Move/Copy Files (Watch)</a:t>
            </a:r>
            <a:endParaRPr/>
          </a:p>
        </p:txBody>
      </p:sp>
      <p:sp>
        <p:nvSpPr>
          <p:cNvPr id="379" name="Google Shape;379;p46"/>
          <p:cNvSpPr txBox="1"/>
          <p:nvPr>
            <p:ph idx="1" type="body"/>
          </p:nvPr>
        </p:nvSpPr>
        <p:spPr>
          <a:xfrm>
            <a:off x="628650" y="1844537"/>
            <a:ext cx="5119534" cy="36675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Navigate to the home directory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b="1" lang="en-US">
                <a:latin typeface="Courier"/>
                <a:ea typeface="Courier"/>
                <a:cs typeface="Courier"/>
                <a:sym typeface="Courier"/>
              </a:rPr>
              <a:t>cd</a:t>
            </a:r>
            <a:endParaRPr>
              <a:latin typeface="Courier"/>
              <a:ea typeface="Courier"/>
              <a:cs typeface="Courier"/>
              <a:sym typeface="Courier"/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Create two text files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b="1" lang="en-US">
                <a:latin typeface="Courier"/>
                <a:ea typeface="Courier"/>
                <a:cs typeface="Courier"/>
                <a:sym typeface="Courier"/>
              </a:rPr>
              <a:t>touch File1 File2</a:t>
            </a:r>
            <a:endParaRPr>
              <a:latin typeface="Courier"/>
              <a:ea typeface="Courier"/>
              <a:cs typeface="Courier"/>
              <a:sym typeface="Courier"/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Edit the files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b="1" lang="en-US">
                <a:latin typeface="Courier"/>
                <a:ea typeface="Courier"/>
                <a:cs typeface="Courier"/>
                <a:sym typeface="Courier"/>
              </a:rPr>
              <a:t>nano File1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b="1" lang="en-US">
                <a:latin typeface="Courier"/>
                <a:ea typeface="Courier"/>
                <a:cs typeface="Courier"/>
                <a:sym typeface="Courier"/>
              </a:rPr>
              <a:t>nano File2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Check to make sure the files are there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b="1" lang="en-US">
                <a:latin typeface="Courier"/>
                <a:ea typeface="Courier"/>
                <a:cs typeface="Courier"/>
                <a:sym typeface="Courier"/>
              </a:rPr>
              <a:t>ls</a:t>
            </a:r>
            <a:endParaRPr>
              <a:latin typeface="Courier"/>
              <a:ea typeface="Courier"/>
              <a:cs typeface="Courier"/>
              <a:sym typeface="Courier"/>
            </a:endParaRPr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b="1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0" name="Google Shape;380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33060" y="2274875"/>
            <a:ext cx="4897298" cy="1908243"/>
          </a:xfrm>
          <a:prstGeom prst="rect">
            <a:avLst/>
          </a:prstGeom>
          <a:noFill/>
          <a:ln cap="flat" cmpd="sng" w="28575">
            <a:solidFill>
              <a:srgbClr val="545BA7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5" name="Google Shape;385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43451" y="2850430"/>
            <a:ext cx="2600325" cy="1094325"/>
          </a:xfrm>
          <a:prstGeom prst="rect">
            <a:avLst/>
          </a:prstGeom>
          <a:noFill/>
          <a:ln cap="flat" cmpd="sng" w="28575">
            <a:solidFill>
              <a:srgbClr val="545BA7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86" name="Google Shape;386;p47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Move/Copy Files (Watch)</a:t>
            </a:r>
            <a:endParaRPr/>
          </a:p>
        </p:txBody>
      </p:sp>
      <p:sp>
        <p:nvSpPr>
          <p:cNvPr id="387" name="Google Shape;387;p47"/>
          <p:cNvSpPr txBox="1"/>
          <p:nvPr>
            <p:ph idx="1" type="body"/>
          </p:nvPr>
        </p:nvSpPr>
        <p:spPr>
          <a:xfrm>
            <a:off x="631443" y="1823009"/>
            <a:ext cx="4690177" cy="37243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Use the </a:t>
            </a:r>
            <a:r>
              <a:rPr b="1" lang="en-US" sz="1800">
                <a:latin typeface="Arial"/>
                <a:ea typeface="Arial"/>
                <a:cs typeface="Arial"/>
                <a:sym typeface="Arial"/>
              </a:rPr>
              <a:t>mv</a:t>
            </a:r>
            <a:r>
              <a:rPr lang="en-US" sz="1800">
                <a:latin typeface="Arial"/>
                <a:ea typeface="Arial"/>
                <a:cs typeface="Arial"/>
                <a:sym typeface="Arial"/>
              </a:rPr>
              <a:t> (move) command to move a file to the Desktop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b="1" lang="en-US" sz="1800">
                <a:latin typeface="Courier"/>
                <a:ea typeface="Courier"/>
                <a:cs typeface="Courier"/>
                <a:sym typeface="Courier"/>
              </a:rPr>
              <a:t>mv FileLocation/Name Location/Name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Use the </a:t>
            </a:r>
            <a:r>
              <a:rPr b="1" lang="en-US" sz="1800">
                <a:latin typeface="Arial"/>
                <a:ea typeface="Arial"/>
                <a:cs typeface="Arial"/>
                <a:sym typeface="Arial"/>
              </a:rPr>
              <a:t>cp </a:t>
            </a:r>
            <a:r>
              <a:rPr lang="en-US" sz="1800">
                <a:latin typeface="Arial"/>
                <a:ea typeface="Arial"/>
                <a:cs typeface="Arial"/>
                <a:sym typeface="Arial"/>
              </a:rPr>
              <a:t>(copy) command to copy a file to the Desktop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b="1" lang="en-US" sz="1800">
                <a:latin typeface="Courier"/>
                <a:ea typeface="Courier"/>
                <a:cs typeface="Courier"/>
                <a:sym typeface="Courier"/>
              </a:rPr>
              <a:t>cp FileLocation/Name Location/Name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List the files in the home directory to see that one file has been moved, the other copied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b="1" lang="en-US" sz="1800">
                <a:latin typeface="Courier"/>
                <a:ea typeface="Courier"/>
                <a:cs typeface="Courier"/>
                <a:sym typeface="Courier"/>
              </a:rPr>
              <a:t>ls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b="1" sz="1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8" name="Google Shape;388;p47"/>
          <p:cNvSpPr txBox="1"/>
          <p:nvPr/>
        </p:nvSpPr>
        <p:spPr>
          <a:xfrm>
            <a:off x="7548316" y="4190474"/>
            <a:ext cx="1489759" cy="211596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25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Location/New Name</a:t>
            </a:r>
            <a:endParaRPr/>
          </a:p>
        </p:txBody>
      </p:sp>
      <p:cxnSp>
        <p:nvCxnSpPr>
          <p:cNvPr id="389" name="Google Shape;389;p47"/>
          <p:cNvCxnSpPr>
            <a:stCxn id="390" idx="0"/>
          </p:cNvCxnSpPr>
          <p:nvPr/>
        </p:nvCxnSpPr>
        <p:spPr>
          <a:xfrm flipH="1" rot="10800000">
            <a:off x="6262857" y="3906435"/>
            <a:ext cx="352800" cy="3039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390" name="Google Shape;390;p47"/>
          <p:cNvSpPr txBox="1"/>
          <p:nvPr/>
        </p:nvSpPr>
        <p:spPr>
          <a:xfrm>
            <a:off x="5707900" y="4210335"/>
            <a:ext cx="1109914" cy="211596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25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Copy</a:t>
            </a:r>
            <a:endParaRPr/>
          </a:p>
        </p:txBody>
      </p:sp>
      <p:cxnSp>
        <p:nvCxnSpPr>
          <p:cNvPr id="391" name="Google Shape;391;p47"/>
          <p:cNvCxnSpPr/>
          <p:nvPr/>
        </p:nvCxnSpPr>
        <p:spPr>
          <a:xfrm flipH="1" rot="10800000">
            <a:off x="7894831" y="3901927"/>
            <a:ext cx="276961" cy="288547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392" name="Google Shape;392;p47"/>
          <p:cNvCxnSpPr>
            <a:stCxn id="393" idx="0"/>
          </p:cNvCxnSpPr>
          <p:nvPr/>
        </p:nvCxnSpPr>
        <p:spPr>
          <a:xfrm rot="10800000">
            <a:off x="7204068" y="3906425"/>
            <a:ext cx="102300" cy="5244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393" name="Google Shape;393;p47"/>
          <p:cNvSpPr txBox="1"/>
          <p:nvPr/>
        </p:nvSpPr>
        <p:spPr>
          <a:xfrm>
            <a:off x="6751411" y="4430825"/>
            <a:ext cx="1109914" cy="211596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25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File Name</a:t>
            </a:r>
            <a:endParaRPr/>
          </a:p>
        </p:txBody>
      </p:sp>
      <p:sp>
        <p:nvSpPr>
          <p:cNvPr id="394" name="Google Shape;394;p47"/>
          <p:cNvSpPr txBox="1"/>
          <p:nvPr/>
        </p:nvSpPr>
        <p:spPr>
          <a:xfrm>
            <a:off x="7426913" y="2487576"/>
            <a:ext cx="1489759" cy="211596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25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Location/New Name</a:t>
            </a:r>
            <a:endParaRPr/>
          </a:p>
        </p:txBody>
      </p:sp>
      <p:cxnSp>
        <p:nvCxnSpPr>
          <p:cNvPr id="395" name="Google Shape;395;p47"/>
          <p:cNvCxnSpPr/>
          <p:nvPr/>
        </p:nvCxnSpPr>
        <p:spPr>
          <a:xfrm>
            <a:off x="6163675" y="2558279"/>
            <a:ext cx="537884" cy="539661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396" name="Google Shape;396;p47"/>
          <p:cNvSpPr txBox="1"/>
          <p:nvPr/>
        </p:nvSpPr>
        <p:spPr>
          <a:xfrm>
            <a:off x="5572120" y="2493061"/>
            <a:ext cx="1109914" cy="211596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25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Move</a:t>
            </a:r>
            <a:endParaRPr/>
          </a:p>
        </p:txBody>
      </p:sp>
      <p:cxnSp>
        <p:nvCxnSpPr>
          <p:cNvPr id="397" name="Google Shape;397;p47"/>
          <p:cNvCxnSpPr/>
          <p:nvPr/>
        </p:nvCxnSpPr>
        <p:spPr>
          <a:xfrm>
            <a:off x="8054910" y="2654161"/>
            <a:ext cx="138614" cy="38683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398" name="Google Shape;398;p47"/>
          <p:cNvCxnSpPr/>
          <p:nvPr/>
        </p:nvCxnSpPr>
        <p:spPr>
          <a:xfrm>
            <a:off x="7051821" y="2558279"/>
            <a:ext cx="37853" cy="539661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399" name="Google Shape;399;p47"/>
          <p:cNvSpPr txBox="1"/>
          <p:nvPr/>
        </p:nvSpPr>
        <p:spPr>
          <a:xfrm>
            <a:off x="6682034" y="2250310"/>
            <a:ext cx="1109914" cy="211596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25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File Name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48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Move/Copy Files (Watch)</a:t>
            </a:r>
            <a:endParaRPr/>
          </a:p>
        </p:txBody>
      </p:sp>
      <p:sp>
        <p:nvSpPr>
          <p:cNvPr id="405" name="Google Shape;405;p48"/>
          <p:cNvSpPr txBox="1"/>
          <p:nvPr>
            <p:ph idx="1" type="body"/>
          </p:nvPr>
        </p:nvSpPr>
        <p:spPr>
          <a:xfrm>
            <a:off x="628650" y="1825625"/>
            <a:ext cx="7113365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The move command is also the command to rename a file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Use the </a:t>
            </a:r>
            <a:r>
              <a:rPr b="1" lang="en-US">
                <a:latin typeface="Courier"/>
                <a:ea typeface="Courier"/>
                <a:cs typeface="Courier"/>
                <a:sym typeface="Courier"/>
              </a:rPr>
              <a:t>mv</a:t>
            </a:r>
            <a:r>
              <a:rPr lang="en-US"/>
              <a:t> command to rename a file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b="1" lang="en-US" sz="1800">
                <a:latin typeface="Courier"/>
                <a:ea typeface="Courier"/>
                <a:cs typeface="Courier"/>
                <a:sym typeface="Courier"/>
              </a:rPr>
              <a:t>mv FileLocation/FileName FileLocation/FileName</a:t>
            </a:r>
            <a:endParaRPr b="1" sz="1800">
              <a:latin typeface="Courier"/>
              <a:ea typeface="Courier"/>
              <a:cs typeface="Courier"/>
              <a:sym typeface="Courier"/>
            </a:endParaRPr>
          </a:p>
          <a:p>
            <a:pPr indent="-762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  <a:p>
            <a:pPr indent="-762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Would you need to have the file location if you were already on the Desktop?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descr="Graphical user interface, application&#10;&#10;Description automatically generated" id="406" name="Google Shape;406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85415" y="475457"/>
            <a:ext cx="1076325" cy="1104900"/>
          </a:xfrm>
          <a:prstGeom prst="rect">
            <a:avLst/>
          </a:prstGeom>
          <a:noFill/>
          <a:ln cap="flat" cmpd="sng" w="28575">
            <a:solidFill>
              <a:srgbClr val="545BA7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Graphical user interface, application&#10;&#10;Description automatically generated" id="407" name="Google Shape;407;p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01663" y="1394636"/>
            <a:ext cx="1200150" cy="1028700"/>
          </a:xfrm>
          <a:prstGeom prst="rect">
            <a:avLst/>
          </a:prstGeom>
          <a:noFill/>
          <a:ln cap="flat" cmpd="sng" w="28575">
            <a:solidFill>
              <a:srgbClr val="545BA7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08" name="Google Shape;408;p4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23417" y="3678904"/>
            <a:ext cx="6097166" cy="886860"/>
          </a:xfrm>
          <a:prstGeom prst="rect">
            <a:avLst/>
          </a:prstGeom>
          <a:noFill/>
          <a:ln cap="flat" cmpd="sng" w="28575">
            <a:solidFill>
              <a:srgbClr val="545BA7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49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Move/Copy Files (Together)</a:t>
            </a:r>
            <a:endParaRPr/>
          </a:p>
        </p:txBody>
      </p:sp>
      <p:sp>
        <p:nvSpPr>
          <p:cNvPr id="414" name="Google Shape;414;p49"/>
          <p:cNvSpPr txBox="1"/>
          <p:nvPr>
            <p:ph idx="1" type="body"/>
          </p:nvPr>
        </p:nvSpPr>
        <p:spPr>
          <a:xfrm>
            <a:off x="628650" y="1895629"/>
            <a:ext cx="8383270" cy="30893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0000" lnSpcReduction="20000"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Navigate to the home directory</a:t>
            </a:r>
            <a:r>
              <a:rPr b="1" lang="en-US">
                <a:latin typeface="Courier"/>
                <a:ea typeface="Courier"/>
                <a:cs typeface="Courier"/>
                <a:sym typeface="Courier"/>
              </a:rPr>
              <a:t>      cd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Create a folder and a text file in that directory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b="1" lang="en-US" sz="2250">
                <a:latin typeface="Courier"/>
                <a:ea typeface="Courier"/>
                <a:cs typeface="Courier"/>
                <a:sym typeface="Courier"/>
              </a:rPr>
              <a:t>touch FileNew --&gt; mkdir FolderNew</a:t>
            </a:r>
            <a:endParaRPr b="1" sz="2250">
              <a:latin typeface="Courier"/>
              <a:ea typeface="Courier"/>
              <a:cs typeface="Courier"/>
              <a:sym typeface="Courier"/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Copy the text file into the directory     </a:t>
            </a:r>
            <a:r>
              <a:rPr b="1" lang="en-US">
                <a:latin typeface="Courier"/>
                <a:ea typeface="Courier"/>
                <a:cs typeface="Courier"/>
                <a:sym typeface="Courier"/>
              </a:rPr>
              <a:t>cp FileNew FolderNew</a:t>
            </a:r>
            <a:endParaRPr b="1">
              <a:latin typeface="Courier"/>
              <a:ea typeface="Courier"/>
              <a:cs typeface="Courier"/>
              <a:sym typeface="Courier"/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Verify the file is inside of the directory   </a:t>
            </a:r>
            <a:r>
              <a:rPr b="1" lang="en-US">
                <a:latin typeface="Courier"/>
                <a:ea typeface="Courier"/>
                <a:cs typeface="Courier"/>
                <a:sym typeface="Courier"/>
              </a:rPr>
              <a:t>cd FolderNew </a:t>
            </a:r>
            <a:r>
              <a:rPr lang="en-US"/>
              <a:t>---&gt;  </a:t>
            </a:r>
            <a:r>
              <a:rPr b="1" lang="en-US">
                <a:latin typeface="Courier"/>
                <a:ea typeface="Courier"/>
                <a:cs typeface="Courier"/>
                <a:sym typeface="Courier"/>
              </a:rPr>
              <a:t>ls</a:t>
            </a:r>
            <a:endParaRPr b="1">
              <a:latin typeface="Courier"/>
              <a:ea typeface="Courier"/>
              <a:cs typeface="Courier"/>
              <a:sym typeface="Courier"/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Move the folder (with file) to the Desktop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b="1" lang="en-US">
                <a:latin typeface="Courier"/>
                <a:ea typeface="Courier"/>
                <a:cs typeface="Courier"/>
                <a:sym typeface="Courier"/>
              </a:rPr>
              <a:t>cd ..  </a:t>
            </a:r>
            <a:r>
              <a:rPr lang="en-US"/>
              <a:t>--&gt;  </a:t>
            </a:r>
            <a:r>
              <a:rPr b="1" lang="en-US">
                <a:latin typeface="Courier"/>
                <a:ea typeface="Courier"/>
                <a:cs typeface="Courier"/>
                <a:sym typeface="Courier"/>
              </a:rPr>
              <a:t>mv FolderNew Desktop</a:t>
            </a:r>
            <a:endParaRPr b="1">
              <a:latin typeface="Courier"/>
              <a:ea typeface="Courier"/>
              <a:cs typeface="Courier"/>
              <a:sym typeface="Courier"/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Rename the folder            </a:t>
            </a:r>
            <a:r>
              <a:rPr b="1" lang="en-US">
                <a:latin typeface="Courier"/>
                <a:ea typeface="Courier"/>
                <a:cs typeface="Courier"/>
                <a:sym typeface="Courier"/>
              </a:rPr>
              <a:t>mv FolderNew NewName</a:t>
            </a:r>
            <a:endParaRPr b="1"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</p:txBody>
      </p:sp>
      <p:sp>
        <p:nvSpPr>
          <p:cNvPr id="415" name="Google Shape;415;p49"/>
          <p:cNvSpPr/>
          <p:nvPr/>
        </p:nvSpPr>
        <p:spPr>
          <a:xfrm>
            <a:off x="4523757" y="1900721"/>
            <a:ext cx="3110961" cy="274004"/>
          </a:xfrm>
          <a:prstGeom prst="rect">
            <a:avLst/>
          </a:prstGeom>
          <a:solidFill>
            <a:srgbClr val="69419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69419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6" name="Google Shape;416;p49"/>
          <p:cNvSpPr/>
          <p:nvPr/>
        </p:nvSpPr>
        <p:spPr>
          <a:xfrm>
            <a:off x="1575842" y="2484405"/>
            <a:ext cx="5895831" cy="274004"/>
          </a:xfrm>
          <a:prstGeom prst="rect">
            <a:avLst/>
          </a:prstGeom>
          <a:solidFill>
            <a:srgbClr val="69419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69419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7" name="Google Shape;417;p49"/>
          <p:cNvSpPr/>
          <p:nvPr/>
        </p:nvSpPr>
        <p:spPr>
          <a:xfrm>
            <a:off x="4930666" y="2815856"/>
            <a:ext cx="4096104" cy="274003"/>
          </a:xfrm>
          <a:prstGeom prst="rect">
            <a:avLst/>
          </a:prstGeom>
          <a:solidFill>
            <a:srgbClr val="69419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69419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8" name="Google Shape;418;p49"/>
          <p:cNvSpPr/>
          <p:nvPr/>
        </p:nvSpPr>
        <p:spPr>
          <a:xfrm>
            <a:off x="5286274" y="3169132"/>
            <a:ext cx="3634206" cy="274003"/>
          </a:xfrm>
          <a:prstGeom prst="rect">
            <a:avLst/>
          </a:prstGeom>
          <a:solidFill>
            <a:srgbClr val="69419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69419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9" name="Google Shape;419;p49"/>
          <p:cNvSpPr/>
          <p:nvPr/>
        </p:nvSpPr>
        <p:spPr>
          <a:xfrm>
            <a:off x="969763" y="3768142"/>
            <a:ext cx="5156717" cy="274003"/>
          </a:xfrm>
          <a:prstGeom prst="rect">
            <a:avLst/>
          </a:prstGeom>
          <a:solidFill>
            <a:srgbClr val="69419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69419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0" name="Google Shape;420;p49"/>
          <p:cNvSpPr/>
          <p:nvPr/>
        </p:nvSpPr>
        <p:spPr>
          <a:xfrm>
            <a:off x="3475351" y="4105799"/>
            <a:ext cx="3996322" cy="282571"/>
          </a:xfrm>
          <a:prstGeom prst="rect">
            <a:avLst/>
          </a:prstGeom>
          <a:solidFill>
            <a:srgbClr val="69419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69419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50"/>
          <p:cNvSpPr txBox="1"/>
          <p:nvPr>
            <p:ph type="title"/>
          </p:nvPr>
        </p:nvSpPr>
        <p:spPr>
          <a:xfrm>
            <a:off x="628650" y="365126"/>
            <a:ext cx="830199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Move/Copy Files (On Your Own)</a:t>
            </a:r>
            <a:endParaRPr/>
          </a:p>
        </p:txBody>
      </p:sp>
      <p:sp>
        <p:nvSpPr>
          <p:cNvPr id="426" name="Google Shape;426;p50"/>
          <p:cNvSpPr txBox="1"/>
          <p:nvPr>
            <p:ph idx="1" type="body"/>
          </p:nvPr>
        </p:nvSpPr>
        <p:spPr>
          <a:xfrm>
            <a:off x="628650" y="1825625"/>
            <a:ext cx="8301990" cy="39960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Create two folders and two text files on the desktop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Move one folder into the other folder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Rename the folder inside of the other folder to “InsideFolder”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Copy one file to the InsideFolder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Move the other file into the folder on the desktop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Move the InsideFolder (with the file) back to the desktop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51"/>
          <p:cNvSpPr txBox="1"/>
          <p:nvPr>
            <p:ph type="title"/>
          </p:nvPr>
        </p:nvSpPr>
        <p:spPr>
          <a:xfrm>
            <a:off x="628650" y="365127"/>
            <a:ext cx="7886700" cy="10623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What is the Date/Time?</a:t>
            </a:r>
            <a:endParaRPr/>
          </a:p>
        </p:txBody>
      </p:sp>
      <p:sp>
        <p:nvSpPr>
          <p:cNvPr id="432" name="Google Shape;432;p51"/>
          <p:cNvSpPr txBox="1"/>
          <p:nvPr>
            <p:ph idx="1" type="body"/>
          </p:nvPr>
        </p:nvSpPr>
        <p:spPr>
          <a:xfrm>
            <a:off x="628650" y="1427515"/>
            <a:ext cx="8421832" cy="47494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One tool for the date/time is </a:t>
            </a:r>
            <a:r>
              <a:rPr b="1" lang="en-US" sz="2400">
                <a:latin typeface="Courier"/>
                <a:ea typeface="Courier"/>
                <a:cs typeface="Courier"/>
                <a:sym typeface="Courier"/>
              </a:rPr>
              <a:t>date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This will show the day </a:t>
            </a:r>
            <a:r>
              <a:rPr i="1" lang="en-US" sz="2000"/>
              <a:t>and</a:t>
            </a:r>
            <a:r>
              <a:rPr lang="en-US" sz="2000"/>
              <a:t> time in the Universal Time Zone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Eastern Time Zone: </a:t>
            </a:r>
            <a:r>
              <a:rPr b="1" lang="en-US" sz="2000">
                <a:latin typeface="Courier"/>
                <a:ea typeface="Courier"/>
                <a:cs typeface="Courier"/>
                <a:sym typeface="Courier"/>
              </a:rPr>
              <a:t>TZ=‘America/NewYork’ date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Central Time Zone: </a:t>
            </a:r>
            <a:r>
              <a:rPr b="1" lang="en-US" sz="2000">
                <a:latin typeface="Courier"/>
                <a:ea typeface="Courier"/>
                <a:cs typeface="Courier"/>
                <a:sym typeface="Courier"/>
              </a:rPr>
              <a:t>TZ=‘America/Chicago’ date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Mountain Time Zone: </a:t>
            </a:r>
            <a:r>
              <a:rPr b="1" lang="en-US" sz="2000">
                <a:latin typeface="Courier"/>
                <a:ea typeface="Courier"/>
                <a:cs typeface="Courier"/>
                <a:sym typeface="Courier"/>
              </a:rPr>
              <a:t>TZ=‘America/Denver’ date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Pacific Time Zone: </a:t>
            </a:r>
            <a:r>
              <a:rPr b="1" lang="en-US" sz="2000">
                <a:latin typeface="Courier"/>
                <a:ea typeface="Courier"/>
                <a:cs typeface="Courier"/>
                <a:sym typeface="Courier"/>
              </a:rPr>
              <a:t>TZ=‘America/Los_Angeles’ date</a:t>
            </a:r>
            <a:endParaRPr/>
          </a:p>
          <a:p>
            <a:pPr indent="0" lvl="1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/>
          </a:p>
        </p:txBody>
      </p:sp>
      <p:pic>
        <p:nvPicPr>
          <p:cNvPr id="433" name="Google Shape;433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83212" y="3683973"/>
            <a:ext cx="2512708" cy="2950073"/>
          </a:xfrm>
          <a:prstGeom prst="rect">
            <a:avLst/>
          </a:prstGeom>
          <a:noFill/>
          <a:ln cap="flat" cmpd="sng" w="28575">
            <a:solidFill>
              <a:srgbClr val="545BA7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17"/>
          <p:cNvPicPr preferRelativeResize="0"/>
          <p:nvPr/>
        </p:nvPicPr>
        <p:blipFill rotWithShape="1">
          <a:blip r:embed="rId3">
            <a:alphaModFix/>
          </a:blip>
          <a:srcRect b="0" l="0" r="438" t="0"/>
          <a:stretch/>
        </p:blipFill>
        <p:spPr>
          <a:xfrm>
            <a:off x="2251581" y="5200710"/>
            <a:ext cx="4640838" cy="503635"/>
          </a:xfrm>
          <a:prstGeom prst="rect">
            <a:avLst/>
          </a:prstGeom>
          <a:noFill/>
          <a:ln cap="flat" cmpd="sng" w="25400">
            <a:solidFill>
              <a:srgbClr val="545BA7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17" name="Google Shape;117;p17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Linux</a:t>
            </a:r>
            <a:endParaRPr/>
          </a:p>
        </p:txBody>
      </p:sp>
      <p:sp>
        <p:nvSpPr>
          <p:cNvPr id="118" name="Google Shape;118;p17"/>
          <p:cNvSpPr txBox="1"/>
          <p:nvPr>
            <p:ph idx="1" type="body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>
                <a:latin typeface="Twentieth Century"/>
                <a:ea typeface="Twentieth Century"/>
                <a:cs typeface="Twentieth Century"/>
                <a:sym typeface="Twentieth Century"/>
              </a:rPr>
              <a:t>Unix-like operating system distributed free of charge under the GNU License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>
                <a:latin typeface="Twentieth Century"/>
                <a:ea typeface="Twentieth Century"/>
                <a:cs typeface="Twentieth Century"/>
                <a:sym typeface="Twentieth Century"/>
              </a:rPr>
              <a:t>Available in several “distributions” to serve different purposes. (bundles of included software)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>
                <a:latin typeface="Twentieth Century"/>
                <a:ea typeface="Twentieth Century"/>
                <a:cs typeface="Twentieth Century"/>
                <a:sym typeface="Twentieth Century"/>
              </a:rPr>
              <a:t>Originally written by Linus Torvalds.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>
                <a:latin typeface="Twentieth Century"/>
                <a:ea typeface="Twentieth Century"/>
                <a:cs typeface="Twentieth Century"/>
                <a:sym typeface="Twentieth Century"/>
              </a:rPr>
              <a:t>Now almost 10,000 developers including major technology companies like Intel and IBM.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8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Where is Linux used?</a:t>
            </a:r>
            <a:endParaRPr/>
          </a:p>
        </p:txBody>
      </p:sp>
      <p:sp>
        <p:nvSpPr>
          <p:cNvPr id="124" name="Google Shape;124;p18"/>
          <p:cNvSpPr txBox="1"/>
          <p:nvPr>
            <p:ph idx="1" type="body"/>
          </p:nvPr>
        </p:nvSpPr>
        <p:spPr>
          <a:xfrm>
            <a:off x="628650" y="1825625"/>
            <a:ext cx="7886700" cy="39046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10000"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Majority of internet servers run Linux</a:t>
            </a:r>
            <a:endParaRPr/>
          </a:p>
          <a:p>
            <a:pPr indent="-228600" lvl="1" marL="428614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67% of the world’s web-servers run Linux (2016)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Used in Research/High-Performance Computing</a:t>
            </a:r>
            <a:endParaRPr/>
          </a:p>
          <a:p>
            <a:pPr indent="-228600" lvl="1" marL="428614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Google, Amazon, NSA, 100% of TOP500 Super-computers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Mobile devices</a:t>
            </a:r>
            <a:endParaRPr/>
          </a:p>
          <a:p>
            <a:pPr indent="-228600" lvl="1" marL="428614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Android phones</a:t>
            </a:r>
            <a:endParaRPr/>
          </a:p>
          <a:p>
            <a:pPr indent="-228600" lvl="1" marL="428614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Amazon Kindle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IoT devices</a:t>
            </a:r>
            <a:endParaRPr/>
          </a:p>
          <a:p>
            <a:pPr indent="-228600" lvl="1" marL="428614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Smart TV, Roku box, etc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9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Why Linux?</a:t>
            </a:r>
            <a:endParaRPr/>
          </a:p>
        </p:txBody>
      </p:sp>
      <p:sp>
        <p:nvSpPr>
          <p:cNvPr id="130" name="Google Shape;130;p19"/>
          <p:cNvSpPr txBox="1"/>
          <p:nvPr>
            <p:ph idx="1" type="body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10000"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Numerous Cybersecurity tools for Linux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Majority of tools are free!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Linux allows you complete control of the system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Puts user in driver’s seat, trusts you know what you want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Linux can be made more secure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Open Source code means it is free to explore, review, modify, secure, copy/reuse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Linux is entirely customizable</a:t>
            </a:r>
            <a:br>
              <a:rPr lang="en-US"/>
            </a:br>
            <a:r>
              <a:rPr lang="en-US"/>
              <a:t>You can shut down processes that might be a security risk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Windows and Mac have processes you cannot disable</a:t>
            </a:r>
            <a:endParaRPr/>
          </a:p>
          <a:p>
            <a:pPr indent="-64135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0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Linux Command Line</a:t>
            </a:r>
            <a:endParaRPr/>
          </a:p>
        </p:txBody>
      </p:sp>
      <p:sp>
        <p:nvSpPr>
          <p:cNvPr id="136" name="Google Shape;136;p20"/>
          <p:cNvSpPr txBox="1"/>
          <p:nvPr>
            <p:ph idx="1" type="body"/>
          </p:nvPr>
        </p:nvSpPr>
        <p:spPr>
          <a:xfrm>
            <a:off x="628650" y="1824216"/>
            <a:ext cx="6611882" cy="36093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Interface to the underlying operating system</a:t>
            </a:r>
            <a:endParaRPr/>
          </a:p>
          <a:p>
            <a:pPr indent="-342891" lvl="1" marL="60006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Built-in commands</a:t>
            </a:r>
            <a:endParaRPr/>
          </a:p>
          <a:p>
            <a:pPr indent="-342891" lvl="1" marL="60006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Environment variables</a:t>
            </a:r>
            <a:endParaRPr/>
          </a:p>
          <a:p>
            <a:pPr indent="-342891" lvl="1" marL="60006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Programming control structures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Linux supports different shells (interfaces)</a:t>
            </a:r>
            <a:endParaRPr/>
          </a:p>
          <a:p>
            <a:pPr indent="-342891" lvl="1" marL="60006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Most common is perhaps </a:t>
            </a:r>
            <a:r>
              <a:rPr i="1" lang="en-US"/>
              <a:t>bash</a:t>
            </a:r>
            <a:endParaRPr/>
          </a:p>
          <a:p>
            <a:pPr indent="-342891" lvl="1" marL="60006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Also </a:t>
            </a:r>
            <a:r>
              <a:rPr i="1" lang="en-US"/>
              <a:t>sh</a:t>
            </a:r>
            <a:r>
              <a:rPr lang="en-US"/>
              <a:t>, </a:t>
            </a:r>
            <a:r>
              <a:rPr i="1" lang="en-US"/>
              <a:t>zsh</a:t>
            </a:r>
            <a:r>
              <a:rPr lang="en-US"/>
              <a:t>, </a:t>
            </a:r>
            <a:r>
              <a:rPr i="1" lang="en-US"/>
              <a:t>csh</a:t>
            </a:r>
            <a:r>
              <a:rPr lang="en-US"/>
              <a:t>, </a:t>
            </a:r>
            <a:r>
              <a:rPr i="1" lang="en-US"/>
              <a:t>ksh</a:t>
            </a:r>
            <a:r>
              <a:rPr lang="en-US"/>
              <a:t>, etc.</a:t>
            </a:r>
            <a:endParaRPr/>
          </a:p>
        </p:txBody>
      </p:sp>
      <p:pic>
        <p:nvPicPr>
          <p:cNvPr id="137" name="Google Shape;137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15832" y="2385763"/>
            <a:ext cx="2850707" cy="1540778"/>
          </a:xfrm>
          <a:prstGeom prst="rect">
            <a:avLst/>
          </a:prstGeom>
          <a:noFill/>
          <a:ln cap="flat" cmpd="sng" w="25400">
            <a:solidFill>
              <a:srgbClr val="545BA7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1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Linux: The Filesystem</a:t>
            </a:r>
            <a:endParaRPr/>
          </a:p>
        </p:txBody>
      </p:sp>
      <p:sp>
        <p:nvSpPr>
          <p:cNvPr id="143" name="Google Shape;143;p21"/>
          <p:cNvSpPr txBox="1"/>
          <p:nvPr>
            <p:ph idx="1" type="body"/>
          </p:nvPr>
        </p:nvSpPr>
        <p:spPr>
          <a:xfrm>
            <a:off x="628650" y="1805956"/>
            <a:ext cx="6515100" cy="31038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The structure resembles an upside-down tree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Directories (a.k.a. folders) are collections of files and other directories.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Every directory has a parent except for the root directory.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Many directories have subdirectories.</a:t>
            </a:r>
            <a:endParaRPr/>
          </a:p>
        </p:txBody>
      </p:sp>
      <p:pic>
        <p:nvPicPr>
          <p:cNvPr descr="Image result for linux directory structure" id="144" name="Google Shape;144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27128" y="4830837"/>
            <a:ext cx="2831986" cy="13414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4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4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4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4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2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Linux: The Filesystem</a:t>
            </a:r>
            <a:endParaRPr/>
          </a:p>
        </p:txBody>
      </p:sp>
      <p:pic>
        <p:nvPicPr>
          <p:cNvPr descr="Image result for linux directory structure" id="150" name="Google Shape;150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55742" y="1692136"/>
            <a:ext cx="6632518" cy="31417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ybersecurity Template_4x3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